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5C3_3D617002.xml" ContentType="application/vnd.ms-powerpoint.comments+xml"/>
  <Override PartName="/ppt/notesSlides/notesSlide6.xml" ContentType="application/vnd.openxmlformats-officedocument.presentationml.notesSlide+xml"/>
  <Override PartName="/ppt/comments/modernComment_5C6_13F8E146.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62" r:id="rId5"/>
    <p:sldId id="1456" r:id="rId6"/>
    <p:sldId id="1455" r:id="rId7"/>
    <p:sldId id="1461" r:id="rId8"/>
    <p:sldId id="1470" r:id="rId9"/>
    <p:sldId id="1462" r:id="rId10"/>
    <p:sldId id="1472" r:id="rId11"/>
    <p:sldId id="1471" r:id="rId12"/>
    <p:sldId id="1474" r:id="rId13"/>
    <p:sldId id="1475" r:id="rId14"/>
    <p:sldId id="1476" r:id="rId15"/>
    <p:sldId id="1477" r:id="rId16"/>
    <p:sldId id="1479" r:id="rId17"/>
    <p:sldId id="1478"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780904-FC56-D43B-26F7-BEBF44AA26A4}" name="Julian van Loo" initials="JL" userId="S::jvloo@delft.nl::f73bc17a-7977-4173-aed9-6a17c4d02683" providerId="AD"/>
  <p188:author id="{AAF44924-5C61-00C6-F0C1-5AC29CEFF4F0}" name="Sophie Pauwels" initials="SP" userId="S::spauwels@delft.nl::b0c1f5d4-38c9-4795-89d9-05c87ff17d80" providerId="AD"/>
  <p188:author id="{6C4EF5D5-0816-7CE4-E44B-D26CF3B6CD3F}" name="Krisna Baghouzian" initials="KB" userId="S::kbaghouzian@delft.nl::72713604-4132-4e12-be12-aa319b6aea0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0078C7"/>
    <a:srgbClr val="0077C7"/>
    <a:srgbClr val="0078C8"/>
    <a:srgbClr val="FF3300"/>
    <a:srgbClr val="FFBF1F"/>
    <a:srgbClr val="A3CB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625B95-B4A8-7B52-9F6F-166ACA393497}" v="5" dt="2025-10-06T11:23:11.90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715" autoAdjust="0"/>
    <p:restoredTop sz="89611" autoAdjust="0"/>
  </p:normalViewPr>
  <p:slideViewPr>
    <p:cSldViewPr snapToGrid="0">
      <p:cViewPr varScale="1">
        <p:scale>
          <a:sx n="54" d="100"/>
          <a:sy n="54" d="100"/>
        </p:scale>
        <p:origin x="664" y="4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modernComment_5C3_3D617002.xml><?xml version="1.0" encoding="utf-8"?>
<p188:cmLst xmlns:a="http://schemas.openxmlformats.org/drawingml/2006/main" xmlns:r="http://schemas.openxmlformats.org/officeDocument/2006/relationships" xmlns:p188="http://schemas.microsoft.com/office/powerpoint/2018/8/main">
  <p188:cm id="{4019EA96-B54F-4A66-98B7-98F448A23C33}" authorId="{AC780904-FC56-D43B-26F7-BEBF44AA26A4}" status="resolved" created="2025-08-25T12:47:16.268" complete="100000">
    <ac:txMkLst xmlns:ac="http://schemas.microsoft.com/office/drawing/2013/main/command">
      <pc:docMk xmlns:pc="http://schemas.microsoft.com/office/powerpoint/2013/main/command"/>
      <pc:sldMk xmlns:pc="http://schemas.microsoft.com/office/powerpoint/2013/main/command" cId="1029795842" sldId="1475"/>
      <ac:spMk id="4" creationId="{26A52AA0-5432-F0E0-5ACC-4BB328524BC5}"/>
      <ac:txMk cp="337">
        <ac:context len="338" hash="625793431"/>
      </ac:txMk>
    </ac:txMkLst>
    <p188:pos x="946727" y="4144818"/>
    <p188:replyLst>
      <p188:reply id="{EA17C5DA-B59C-4284-8F36-42AEC82FE8DE}" authorId="{AAF44924-5C61-00C6-F0C1-5AC29CEFF4F0}" created="2025-08-25T13:08:04.081">
        <p188:txBody>
          <a:bodyPr/>
          <a:lstStyle/>
          <a:p>
            <a:r>
              <a:rPr lang="en-US"/>
              <a:t>of stappen te zetten?</a:t>
            </a:r>
          </a:p>
        </p188:txBody>
      </p188:reply>
    </p188:replyLst>
    <p188:txBody>
      <a:bodyPr/>
      <a:lstStyle/>
      <a:p>
        <a:r>
          <a:rPr lang="en-US"/>
          <a:t>Doenvermogen: wat weerhoudt woningeigenaren ervan om de overstap te maken?</a:t>
        </a:r>
      </a:p>
    </p188:txBody>
  </p188:cm>
</p188:cmLst>
</file>

<file path=ppt/comments/modernComment_5C6_13F8E146.xml><?xml version="1.0" encoding="utf-8"?>
<p188:cmLst xmlns:a="http://schemas.openxmlformats.org/drawingml/2006/main" xmlns:r="http://schemas.openxmlformats.org/officeDocument/2006/relationships" xmlns:p188="http://schemas.microsoft.com/office/powerpoint/2018/8/main">
  <p188:cm id="{698D93D7-3495-4D1F-89F2-ED60D40E798F}" authorId="{AAF44924-5C61-00C6-F0C1-5AC29CEFF4F0}" status="resolved" created="2025-08-25T13:11:10.900" complete="100000">
    <ac:deMkLst xmlns:ac="http://schemas.microsoft.com/office/drawing/2013/main/command">
      <pc:docMk xmlns:pc="http://schemas.microsoft.com/office/powerpoint/2013/main/command"/>
      <pc:sldMk xmlns:pc="http://schemas.microsoft.com/office/powerpoint/2013/main/command" cId="335077702" sldId="1478"/>
      <ac:spMk id="4" creationId="{A496BE4D-A1FA-14B9-B2E5-409738BF935C}"/>
    </ac:deMkLst>
    <p188:txBody>
      <a:bodyPr/>
      <a:lstStyle/>
      <a:p>
        <a:r>
          <a:rPr lang="en-US"/>
          <a:t>concrete vervolgstappen in de buurt benoemen: 23 sept info op website, persbericht en brieven, tweede helft oktober individuele gesprekken en met vve besturen (informeren over wup en proces), eind oktober brede kick off met soort marktachtige inloop</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D74CD3-D835-42DE-BAD9-0D7AA72CA3AB}" type="datetimeFigureOut">
              <a:rPr lang="nl-NL" smtClean="0"/>
              <a:t>9-10-2025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5E806E-A0E5-4EFC-8AF6-E2468B16ADF0}" type="slidenum">
              <a:rPr lang="nl-NL" smtClean="0"/>
              <a:t>‹nr.›</a:t>
            </a:fld>
            <a:endParaRPr lang="nl-NL"/>
          </a:p>
        </p:txBody>
      </p:sp>
    </p:spTree>
    <p:extLst>
      <p:ext uri="{BB962C8B-B14F-4D97-AF65-F5344CB8AC3E}">
        <p14:creationId xmlns:p14="http://schemas.microsoft.com/office/powerpoint/2010/main" val="3230510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05E806E-A0E5-4EFC-8AF6-E2468B16ADF0}" type="slidenum">
              <a:rPr lang="nl-NL" smtClean="0"/>
              <a:t>1</a:t>
            </a:fld>
            <a:endParaRPr lang="nl-NL"/>
          </a:p>
        </p:txBody>
      </p:sp>
    </p:spTree>
    <p:extLst>
      <p:ext uri="{BB962C8B-B14F-4D97-AF65-F5344CB8AC3E}">
        <p14:creationId xmlns:p14="http://schemas.microsoft.com/office/powerpoint/2010/main" val="158380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Via regels in het omgevingsplan bepaalt de gemeente uiteindelijk wanneer en hoe de wijk van het aardgas afgaat en welk duurzaam alternatief voor aardgas wordt gekozen. Daarmee ontstaat de juridische bevoegdheid om de levering van gas te beëindigen. Hiermee krijgen inwoners, bedrijven, maatschappelijke instellingen, verhuurders en netbeheerders duidelijkheid over het tijdspad.</a:t>
            </a:r>
          </a:p>
        </p:txBody>
      </p:sp>
      <p:sp>
        <p:nvSpPr>
          <p:cNvPr id="4" name="Tijdelijke aanduiding voor dianummer 3"/>
          <p:cNvSpPr>
            <a:spLocks noGrp="1"/>
          </p:cNvSpPr>
          <p:nvPr>
            <p:ph type="sldNum" sz="quarter" idx="5"/>
          </p:nvPr>
        </p:nvSpPr>
        <p:spPr/>
        <p:txBody>
          <a:bodyPr/>
          <a:lstStyle/>
          <a:p>
            <a:fld id="{805E806E-A0E5-4EFC-8AF6-E2468B16ADF0}" type="slidenum">
              <a:rPr lang="nl-NL" smtClean="0"/>
              <a:t>3</a:t>
            </a:fld>
            <a:endParaRPr lang="nl-NL"/>
          </a:p>
        </p:txBody>
      </p:sp>
    </p:spTree>
    <p:extLst>
      <p:ext uri="{BB962C8B-B14F-4D97-AF65-F5344CB8AC3E}">
        <p14:creationId xmlns:p14="http://schemas.microsoft.com/office/powerpoint/2010/main" val="1741341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05E806E-A0E5-4EFC-8AF6-E2468B16ADF0}" type="slidenum">
              <a:rPr lang="nl-NL" smtClean="0"/>
              <a:t>6</a:t>
            </a:fld>
            <a:endParaRPr lang="nl-NL"/>
          </a:p>
        </p:txBody>
      </p:sp>
    </p:spTree>
    <p:extLst>
      <p:ext uri="{BB962C8B-B14F-4D97-AF65-F5344CB8AC3E}">
        <p14:creationId xmlns:p14="http://schemas.microsoft.com/office/powerpoint/2010/main" val="1782534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0C7F6-7783-FA15-C23C-05361A57636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ECF1EB4-6804-8291-D26D-D168D21E598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EF913FE-BC42-1693-139C-EEEBAFF73029}"/>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52E03A42-DDBE-EF25-197D-EBE4A6D67F01}"/>
              </a:ext>
            </a:extLst>
          </p:cNvPr>
          <p:cNvSpPr>
            <a:spLocks noGrp="1"/>
          </p:cNvSpPr>
          <p:nvPr>
            <p:ph type="sldNum" sz="quarter" idx="5"/>
          </p:nvPr>
        </p:nvSpPr>
        <p:spPr/>
        <p:txBody>
          <a:bodyPr/>
          <a:lstStyle/>
          <a:p>
            <a:fld id="{805E806E-A0E5-4EFC-8AF6-E2468B16ADF0}" type="slidenum">
              <a:rPr lang="nl-NL" smtClean="0"/>
              <a:t>7</a:t>
            </a:fld>
            <a:endParaRPr lang="nl-NL"/>
          </a:p>
        </p:txBody>
      </p:sp>
    </p:spTree>
    <p:extLst>
      <p:ext uri="{BB962C8B-B14F-4D97-AF65-F5344CB8AC3E}">
        <p14:creationId xmlns:p14="http://schemas.microsoft.com/office/powerpoint/2010/main" val="223900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51600-4CCD-56EB-E9AB-ABBBEEEFAD3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4C71B06-4531-E8B7-CD73-B94ED60E6D3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4D73423-DF18-389C-9BD4-B4789C6BBB2C}"/>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F73679BF-E7D3-0642-0A2A-D4549A314FCA}"/>
              </a:ext>
            </a:extLst>
          </p:cNvPr>
          <p:cNvSpPr>
            <a:spLocks noGrp="1"/>
          </p:cNvSpPr>
          <p:nvPr>
            <p:ph type="sldNum" sz="quarter" idx="5"/>
          </p:nvPr>
        </p:nvSpPr>
        <p:spPr/>
        <p:txBody>
          <a:bodyPr/>
          <a:lstStyle/>
          <a:p>
            <a:fld id="{805E806E-A0E5-4EFC-8AF6-E2468B16ADF0}" type="slidenum">
              <a:rPr lang="nl-NL" smtClean="0"/>
              <a:t>8</a:t>
            </a:fld>
            <a:endParaRPr lang="nl-NL"/>
          </a:p>
        </p:txBody>
      </p:sp>
    </p:spTree>
    <p:extLst>
      <p:ext uri="{BB962C8B-B14F-4D97-AF65-F5344CB8AC3E}">
        <p14:creationId xmlns:p14="http://schemas.microsoft.com/office/powerpoint/2010/main" val="957759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6727A-AA79-45E4-9490-68FBADBAEEA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1057BAD-252B-A184-ACAA-4E8A6C48B85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7BA5B0A-03CC-59C4-A54E-93FF887A27CA}"/>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D8403A13-2BBB-11E3-105E-88A91D5AB4D1}"/>
              </a:ext>
            </a:extLst>
          </p:cNvPr>
          <p:cNvSpPr>
            <a:spLocks noGrp="1"/>
          </p:cNvSpPr>
          <p:nvPr>
            <p:ph type="sldNum" sz="quarter" idx="5"/>
          </p:nvPr>
        </p:nvSpPr>
        <p:spPr/>
        <p:txBody>
          <a:bodyPr/>
          <a:lstStyle/>
          <a:p>
            <a:fld id="{805E806E-A0E5-4EFC-8AF6-E2468B16ADF0}" type="slidenum">
              <a:rPr lang="nl-NL" smtClean="0"/>
              <a:t>12</a:t>
            </a:fld>
            <a:endParaRPr lang="nl-NL"/>
          </a:p>
        </p:txBody>
      </p:sp>
    </p:spTree>
    <p:extLst>
      <p:ext uri="{BB962C8B-B14F-4D97-AF65-F5344CB8AC3E}">
        <p14:creationId xmlns:p14="http://schemas.microsoft.com/office/powerpoint/2010/main" val="602967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088F49-24C3-47D3-B8A8-5F0B0A9F7C7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BA92337-C18B-422E-8553-B1288AB1D7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E79270E-D603-4E72-8A05-7EC9A3C4D615}"/>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5" name="Tijdelijke aanduiding voor voettekst 4">
            <a:extLst>
              <a:ext uri="{FF2B5EF4-FFF2-40B4-BE49-F238E27FC236}">
                <a16:creationId xmlns:a16="http://schemas.microsoft.com/office/drawing/2014/main" id="{8A6259D6-38DB-4BEB-B235-DF808B915F8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1EC6E00-6FFC-4A03-B591-8FC4299A6FEA}"/>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10827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0A77CB-D318-46ED-BA4E-08D86258BC1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5A6D3AF-9D9B-4883-9F4A-E8D38383667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1E13BD2-0F3E-4AB9-AED1-9F88401D58BA}"/>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5" name="Tijdelijke aanduiding voor voettekst 4">
            <a:extLst>
              <a:ext uri="{FF2B5EF4-FFF2-40B4-BE49-F238E27FC236}">
                <a16:creationId xmlns:a16="http://schemas.microsoft.com/office/drawing/2014/main" id="{1335515B-F94D-45F8-A547-9AEA840D73A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FA18A52-B7C2-4A0A-A048-C58EF32BD0F6}"/>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2560251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838F40E-A0BE-42D1-AADB-5CBFD96B8AC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BFBF6E12-A25D-40D6-B09C-50A6C912D71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C397658-130A-4F8D-867B-EAF7173B69BC}"/>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5" name="Tijdelijke aanduiding voor voettekst 4">
            <a:extLst>
              <a:ext uri="{FF2B5EF4-FFF2-40B4-BE49-F238E27FC236}">
                <a16:creationId xmlns:a16="http://schemas.microsoft.com/office/drawing/2014/main" id="{90E88EA0-9C4B-48D8-AF8C-9BBE3CF85D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2218B9F-B055-4611-AA5B-99A203BE388E}"/>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3115257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355917-70AA-41DB-B682-0AC39E5AD2C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D7FCDFA-44A1-474C-BA4B-0DB346FE3A9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4B9737-7046-42B0-A244-CC5341173DB6}"/>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5" name="Tijdelijke aanduiding voor voettekst 4">
            <a:extLst>
              <a:ext uri="{FF2B5EF4-FFF2-40B4-BE49-F238E27FC236}">
                <a16:creationId xmlns:a16="http://schemas.microsoft.com/office/drawing/2014/main" id="{FCFF76FF-AC09-4B9D-9FA6-507ACD30D86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CA0CB39-FC75-459F-85E7-6BF90164015A}"/>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1081050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DC369A-5A68-403C-8FFE-010B82E110DA}"/>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4154AF5-0238-4307-A4AC-75ECB8DECF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4CE44D40-9E67-4282-BCEF-0CE17937BACE}"/>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5" name="Tijdelijke aanduiding voor voettekst 4">
            <a:extLst>
              <a:ext uri="{FF2B5EF4-FFF2-40B4-BE49-F238E27FC236}">
                <a16:creationId xmlns:a16="http://schemas.microsoft.com/office/drawing/2014/main" id="{73416A22-B47B-4E0D-A217-B2CDA1A32AD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8E5A7D8-FA23-42EE-8DC3-5D046351A4C0}"/>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1098150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CB6FCE-8569-46E3-9AC0-66530BDAECD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431F8E5-4D53-4673-AB63-FDBFBC3F092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682F6B1-B254-445D-82D8-AC110A9552D8}"/>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19AA213D-B05D-4339-BBD1-143144A3FDB3}"/>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6" name="Tijdelijke aanduiding voor voettekst 5">
            <a:extLst>
              <a:ext uri="{FF2B5EF4-FFF2-40B4-BE49-F238E27FC236}">
                <a16:creationId xmlns:a16="http://schemas.microsoft.com/office/drawing/2014/main" id="{855398CF-305B-494E-93E0-1998DED034B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4DE125C-ECB3-4D1D-9408-537952AAA8E3}"/>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106244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3B3A32-59E6-4CE4-85DB-81F5B4AC83DD}"/>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9C0EE441-6246-4055-B274-8B6E45E2FD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2E07814-10FC-4E28-AADF-E40D8D2EDB0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9A3D83C-D1F3-416C-B82A-5888C78126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B8568C3-FC74-45A1-A7D2-220339B54195}"/>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2269846-8E0D-46D2-8D36-62B0FFB038FC}"/>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8" name="Tijdelijke aanduiding voor voettekst 7">
            <a:extLst>
              <a:ext uri="{FF2B5EF4-FFF2-40B4-BE49-F238E27FC236}">
                <a16:creationId xmlns:a16="http://schemas.microsoft.com/office/drawing/2014/main" id="{C4DADD95-E295-406E-A644-24BEDFE7BAA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64714F88-5A50-466C-A988-F9D1440B6DF7}"/>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2641509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ECD22F-3740-4A23-8DDB-2E6BEFD21EF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EFD6A31-9AD8-4705-B76A-7AA2CB1F4FC3}"/>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4" name="Tijdelijke aanduiding voor voettekst 3">
            <a:extLst>
              <a:ext uri="{FF2B5EF4-FFF2-40B4-BE49-F238E27FC236}">
                <a16:creationId xmlns:a16="http://schemas.microsoft.com/office/drawing/2014/main" id="{2157FC93-361C-482D-8C65-0CFE20326F7E}"/>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9C78F8C-BE81-4F08-82A6-8187F2526DB7}"/>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2067554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E77BFB8B-E8E0-4E6C-BBC2-FB4F8AA4FEF2}"/>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3" name="Tijdelijke aanduiding voor voettekst 2">
            <a:extLst>
              <a:ext uri="{FF2B5EF4-FFF2-40B4-BE49-F238E27FC236}">
                <a16:creationId xmlns:a16="http://schemas.microsoft.com/office/drawing/2014/main" id="{08DD13C1-783F-4393-B4A0-A1CCCB710FF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2C47D4F-55D7-48F2-8246-48C793A937DD}"/>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142278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141B09-984A-4DEF-AF96-9A451AE9826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AA2F3ED-BE52-4A06-BA72-5CFEB508B3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2D1FB1B-37CE-4673-B458-47EDBBDE77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2D8C114-27D0-49D3-A4D5-0E8B4016D8B6}"/>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6" name="Tijdelijke aanduiding voor voettekst 5">
            <a:extLst>
              <a:ext uri="{FF2B5EF4-FFF2-40B4-BE49-F238E27FC236}">
                <a16:creationId xmlns:a16="http://schemas.microsoft.com/office/drawing/2014/main" id="{844D24C2-8B6B-41A1-915B-92BE1A10E12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820AF67-B410-47EF-A688-658AF7E9B7F6}"/>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352997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B7E128-A0F7-475C-8227-ED03EEDBD91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3159804-0378-4D5A-9414-717E5B8F87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79B4978-326B-47EE-8660-16A586C3A6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2E5DA44-2594-4380-B370-3DA2EFD264A7}"/>
              </a:ext>
            </a:extLst>
          </p:cNvPr>
          <p:cNvSpPr>
            <a:spLocks noGrp="1"/>
          </p:cNvSpPr>
          <p:nvPr>
            <p:ph type="dt" sz="half" idx="10"/>
          </p:nvPr>
        </p:nvSpPr>
        <p:spPr/>
        <p:txBody>
          <a:bodyPr/>
          <a:lstStyle/>
          <a:p>
            <a:fld id="{F5D5108A-520A-46A2-8F08-A656CDE2B052}" type="datetimeFigureOut">
              <a:rPr lang="nl-NL" smtClean="0"/>
              <a:t>9-10-2025</a:t>
            </a:fld>
            <a:endParaRPr lang="nl-NL"/>
          </a:p>
        </p:txBody>
      </p:sp>
      <p:sp>
        <p:nvSpPr>
          <p:cNvPr id="6" name="Tijdelijke aanduiding voor voettekst 5">
            <a:extLst>
              <a:ext uri="{FF2B5EF4-FFF2-40B4-BE49-F238E27FC236}">
                <a16:creationId xmlns:a16="http://schemas.microsoft.com/office/drawing/2014/main" id="{7E4DCD4B-DAF6-4BD9-9560-8F447E5E3BA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6519BDF-A28B-4579-91F3-BFD6D032EB2F}"/>
              </a:ext>
            </a:extLst>
          </p:cNvPr>
          <p:cNvSpPr>
            <a:spLocks noGrp="1"/>
          </p:cNvSpPr>
          <p:nvPr>
            <p:ph type="sldNum" sz="quarter" idx="12"/>
          </p:nvPr>
        </p:nvSpPr>
        <p:spPr/>
        <p:txBody>
          <a:bodyPr/>
          <a:lstStyle/>
          <a:p>
            <a:fld id="{C60CCDA0-45A4-4B60-B874-C2891B07F516}" type="slidenum">
              <a:rPr lang="nl-NL" smtClean="0"/>
              <a:t>‹nr.›</a:t>
            </a:fld>
            <a:endParaRPr lang="nl-NL"/>
          </a:p>
        </p:txBody>
      </p:sp>
    </p:spTree>
    <p:extLst>
      <p:ext uri="{BB962C8B-B14F-4D97-AF65-F5344CB8AC3E}">
        <p14:creationId xmlns:p14="http://schemas.microsoft.com/office/powerpoint/2010/main" val="221550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89A99E2-A0EF-4566-93C8-E7AEA0FD5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8656284-B845-40FA-B858-8050D37766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A226E91-8DDC-4F5E-AE20-189DCABD1B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D5108A-520A-46A2-8F08-A656CDE2B052}" type="datetimeFigureOut">
              <a:rPr lang="nl-NL" smtClean="0"/>
              <a:t>9-10-2025</a:t>
            </a:fld>
            <a:endParaRPr lang="nl-NL"/>
          </a:p>
        </p:txBody>
      </p:sp>
      <p:sp>
        <p:nvSpPr>
          <p:cNvPr id="5" name="Tijdelijke aanduiding voor voettekst 4">
            <a:extLst>
              <a:ext uri="{FF2B5EF4-FFF2-40B4-BE49-F238E27FC236}">
                <a16:creationId xmlns:a16="http://schemas.microsoft.com/office/drawing/2014/main" id="{9D4D5F9D-0276-49BA-B564-A9BD41789A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EDDFF075-9CC9-4934-883C-B292A117C6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CDA0-45A4-4B60-B874-C2891B07F516}" type="slidenum">
              <a:rPr lang="nl-NL" smtClean="0"/>
              <a:t>‹nr.›</a:t>
            </a:fld>
            <a:endParaRPr lang="nl-NL"/>
          </a:p>
        </p:txBody>
      </p:sp>
    </p:spTree>
    <p:extLst>
      <p:ext uri="{BB962C8B-B14F-4D97-AF65-F5344CB8AC3E}">
        <p14:creationId xmlns:p14="http://schemas.microsoft.com/office/powerpoint/2010/main" val="3419606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5C3_3D61700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5C6_13F8E14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3AEC41FD-1495-48AD-9D90-E4D01BE962B3}"/>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2" name="Titel 1">
            <a:extLst>
              <a:ext uri="{FF2B5EF4-FFF2-40B4-BE49-F238E27FC236}">
                <a16:creationId xmlns:a16="http://schemas.microsoft.com/office/drawing/2014/main" id="{896D78BF-D9AA-4F72-A543-C7D002EEA18E}"/>
              </a:ext>
            </a:extLst>
          </p:cNvPr>
          <p:cNvSpPr>
            <a:spLocks noGrp="1"/>
          </p:cNvSpPr>
          <p:nvPr>
            <p:ph type="title"/>
          </p:nvPr>
        </p:nvSpPr>
        <p:spPr>
          <a:xfrm>
            <a:off x="7188053" y="1783958"/>
            <a:ext cx="4829776" cy="4510515"/>
          </a:xfrm>
        </p:spPr>
        <p:txBody>
          <a:bodyPr vert="horz" lIns="91440" tIns="45720" rIns="91440" bIns="45720" rtlCol="0" anchor="b">
            <a:normAutofit fontScale="90000"/>
          </a:bodyPr>
          <a:lstStyle/>
          <a:p>
            <a:pPr algn="ctr"/>
            <a:r>
              <a:rPr lang="nl-NL" noProof="0" dirty="0"/>
              <a:t>Issue-Stakeholder inventarisatie</a:t>
            </a:r>
            <a:br>
              <a:rPr lang="nl-NL" noProof="0" dirty="0"/>
            </a:br>
            <a:br>
              <a:rPr lang="nl-NL" noProof="0" dirty="0"/>
            </a:br>
            <a:r>
              <a:rPr lang="nl-NL" noProof="0" dirty="0"/>
              <a:t>WUP 2: Voorhof Zuidwest</a:t>
            </a:r>
            <a:br>
              <a:rPr lang="nl-NL" noProof="0" dirty="0"/>
            </a:br>
            <a:br>
              <a:rPr lang="nl-NL" noProof="0" dirty="0"/>
            </a:br>
            <a:br>
              <a:rPr lang="nl-NL" noProof="0" dirty="0"/>
            </a:br>
            <a:endParaRPr lang="nl-NL" sz="2400" noProof="0" dirty="0">
              <a:ea typeface="Calibri Light"/>
              <a:cs typeface="Calibri Light"/>
            </a:endParaRPr>
          </a:p>
        </p:txBody>
      </p:sp>
      <p:sp>
        <p:nvSpPr>
          <p:cNvPr id="9"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5340241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6215E686-2A4B-C652-F250-F898F98B42E6}"/>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E1EF261F-8560-ABE9-8DDD-0C05CC09FA78}"/>
              </a:ext>
            </a:extLst>
          </p:cNvPr>
          <p:cNvSpPr txBox="1"/>
          <p:nvPr/>
        </p:nvSpPr>
        <p:spPr>
          <a:xfrm>
            <a:off x="934937" y="756954"/>
            <a:ext cx="10274061" cy="923330"/>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rPr>
              <a:t>Pro</a:t>
            </a:r>
            <a:r>
              <a:rPr lang="nl-NL" sz="5400" i="1" dirty="0" err="1">
                <a:solidFill>
                  <a:prstClr val="white"/>
                </a:solidFill>
                <a:latin typeface="Calibri" panose="020F0502020204030204"/>
              </a:rPr>
              <a:t>mptvragen</a:t>
            </a:r>
            <a:endPar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Afbeelding 16">
            <a:extLst>
              <a:ext uri="{FF2B5EF4-FFF2-40B4-BE49-F238E27FC236}">
                <a16:creationId xmlns:a16="http://schemas.microsoft.com/office/drawing/2014/main" id="{9A4DEFCC-E8BE-A1D4-15F6-9008DE12A163}"/>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4" name="Tekstvak 3">
            <a:extLst>
              <a:ext uri="{FF2B5EF4-FFF2-40B4-BE49-F238E27FC236}">
                <a16:creationId xmlns:a16="http://schemas.microsoft.com/office/drawing/2014/main" id="{26A52AA0-5432-F0E0-5ACC-4BB328524BC5}"/>
              </a:ext>
            </a:extLst>
          </p:cNvPr>
          <p:cNvSpPr txBox="1"/>
          <p:nvPr/>
        </p:nvSpPr>
        <p:spPr>
          <a:xfrm>
            <a:off x="1304366" y="2091018"/>
            <a:ext cx="10018058" cy="3785652"/>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nl-NL" sz="3000" dirty="0">
                <a:solidFill>
                  <a:schemeClr val="bg1"/>
                </a:solidFill>
              </a:rPr>
              <a:t>Techniek; Is de warmtetransitie wel haalbaar en betrouwbaar?</a:t>
            </a:r>
            <a:endParaRPr lang="nl-NL" sz="3000" dirty="0">
              <a:solidFill>
                <a:schemeClr val="bg1"/>
              </a:solidFill>
              <a:ea typeface="Calibri"/>
              <a:cs typeface="Calibri"/>
            </a:endParaRPr>
          </a:p>
          <a:p>
            <a:pPr marL="285750" indent="-285750">
              <a:buFont typeface="Arial" panose="020B0604020202020204" pitchFamily="34" charset="0"/>
              <a:buChar char="•"/>
            </a:pPr>
            <a:r>
              <a:rPr lang="nl-NL" sz="3000" dirty="0">
                <a:solidFill>
                  <a:schemeClr val="bg1"/>
                </a:solidFill>
              </a:rPr>
              <a:t>Financieel; Is de warmtetransitie voor iedereen te betalen?</a:t>
            </a:r>
            <a:endParaRPr lang="nl-NL" sz="3000" dirty="0">
              <a:solidFill>
                <a:schemeClr val="bg1"/>
              </a:solidFill>
              <a:ea typeface="Calibri"/>
              <a:cs typeface="Calibri"/>
            </a:endParaRPr>
          </a:p>
          <a:p>
            <a:pPr marL="285750" indent="-285750">
              <a:buFont typeface="Arial" panose="020B0604020202020204" pitchFamily="34" charset="0"/>
              <a:buChar char="•"/>
            </a:pPr>
            <a:r>
              <a:rPr lang="nl-NL" sz="3000" dirty="0">
                <a:solidFill>
                  <a:schemeClr val="bg1"/>
                </a:solidFill>
              </a:rPr>
              <a:t>Vrije Keuze; In hoeverre hebben gebouweigenaren echt de keuze voor aardgasvrije technieken?</a:t>
            </a:r>
            <a:endParaRPr lang="nl-NL" sz="3000" dirty="0">
              <a:solidFill>
                <a:schemeClr val="bg1"/>
              </a:solidFill>
              <a:ea typeface="Calibri"/>
              <a:cs typeface="Calibri"/>
            </a:endParaRPr>
          </a:p>
          <a:p>
            <a:pPr marL="285750" indent="-285750">
              <a:buFont typeface="Arial" panose="020B0604020202020204" pitchFamily="34" charset="0"/>
              <a:buChar char="•"/>
            </a:pPr>
            <a:r>
              <a:rPr lang="nl-NL" sz="3000" dirty="0">
                <a:solidFill>
                  <a:schemeClr val="bg1"/>
                </a:solidFill>
              </a:rPr>
              <a:t>Proces; Is het meedenken over aardgasvrij inclusief genoeg?</a:t>
            </a:r>
            <a:endParaRPr lang="nl-NL" sz="3000" dirty="0">
              <a:solidFill>
                <a:schemeClr val="bg1"/>
              </a:solidFill>
              <a:ea typeface="Calibri"/>
              <a:cs typeface="Calibri"/>
            </a:endParaRPr>
          </a:p>
          <a:p>
            <a:pPr marL="285750" indent="-285750">
              <a:buFont typeface="Arial" panose="020B0604020202020204" pitchFamily="34" charset="0"/>
              <a:buChar char="•"/>
            </a:pPr>
            <a:r>
              <a:rPr lang="nl-NL" sz="3000" err="1">
                <a:solidFill>
                  <a:schemeClr val="bg1"/>
                </a:solidFill>
                <a:ea typeface="Calibri"/>
                <a:cs typeface="Calibri"/>
              </a:rPr>
              <a:t>Doenvermogen</a:t>
            </a:r>
            <a:r>
              <a:rPr lang="nl-NL" sz="3000" dirty="0">
                <a:solidFill>
                  <a:schemeClr val="bg1"/>
                </a:solidFill>
                <a:ea typeface="Calibri"/>
                <a:cs typeface="Calibri"/>
              </a:rPr>
              <a:t>; wat weerhoudt woningeigenaren om stappen te zetten</a:t>
            </a:r>
          </a:p>
        </p:txBody>
      </p:sp>
    </p:spTree>
    <p:extLst>
      <p:ext uri="{BB962C8B-B14F-4D97-AF65-F5344CB8AC3E}">
        <p14:creationId xmlns:p14="http://schemas.microsoft.com/office/powerpoint/2010/main" val="1029795842"/>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95FD8997-B8B3-9786-A29F-0F3E674BA510}"/>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892D0B3E-19AA-9F3A-3310-67F7EC6C1D17}"/>
              </a:ext>
            </a:extLst>
          </p:cNvPr>
          <p:cNvSpPr txBox="1"/>
          <p:nvPr/>
        </p:nvSpPr>
        <p:spPr>
          <a:xfrm>
            <a:off x="934937" y="756954"/>
            <a:ext cx="10274061" cy="923330"/>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rPr>
              <a:t>Stakeholders, belangen en spanning</a:t>
            </a:r>
          </a:p>
        </p:txBody>
      </p:sp>
      <p:pic>
        <p:nvPicPr>
          <p:cNvPr id="17" name="Afbeelding 16">
            <a:extLst>
              <a:ext uri="{FF2B5EF4-FFF2-40B4-BE49-F238E27FC236}">
                <a16:creationId xmlns:a16="http://schemas.microsoft.com/office/drawing/2014/main" id="{69BE33C7-2CD3-703E-04BF-288A6C70748E}"/>
              </a:ext>
            </a:extLst>
          </p:cNvPr>
          <p:cNvPicPr>
            <a:picLocks noChangeAspect="1"/>
          </p:cNvPicPr>
          <p:nvPr/>
        </p:nvPicPr>
        <p:blipFill>
          <a:blip r:embed="rId2"/>
          <a:stretch>
            <a:fillRect/>
          </a:stretch>
        </p:blipFill>
        <p:spPr>
          <a:xfrm>
            <a:off x="10329334" y="5959366"/>
            <a:ext cx="1860335" cy="897466"/>
          </a:xfrm>
          <a:prstGeom prst="rect">
            <a:avLst/>
          </a:prstGeom>
        </p:spPr>
      </p:pic>
      <p:sp>
        <p:nvSpPr>
          <p:cNvPr id="4" name="Tekstvak 3">
            <a:extLst>
              <a:ext uri="{FF2B5EF4-FFF2-40B4-BE49-F238E27FC236}">
                <a16:creationId xmlns:a16="http://schemas.microsoft.com/office/drawing/2014/main" id="{A6407F28-6C59-9BEB-29E8-3933127431CD}"/>
              </a:ext>
            </a:extLst>
          </p:cNvPr>
          <p:cNvSpPr txBox="1"/>
          <p:nvPr/>
        </p:nvSpPr>
        <p:spPr>
          <a:xfrm>
            <a:off x="1304366" y="2091018"/>
            <a:ext cx="10018058" cy="2062103"/>
          </a:xfrm>
          <a:prstGeom prst="rect">
            <a:avLst/>
          </a:prstGeom>
          <a:noFill/>
        </p:spPr>
        <p:txBody>
          <a:bodyPr wrap="square" rtlCol="0">
            <a:spAutoFit/>
          </a:bodyPr>
          <a:lstStyle/>
          <a:p>
            <a:pPr marL="285750" indent="-285750">
              <a:buFont typeface="Arial" panose="020B0604020202020204" pitchFamily="34" charset="0"/>
              <a:buChar char="•"/>
            </a:pPr>
            <a:r>
              <a:rPr lang="nl-NL" sz="3200" dirty="0">
                <a:solidFill>
                  <a:schemeClr val="bg1"/>
                </a:solidFill>
              </a:rPr>
              <a:t>Stakeholder = Belanghebbende</a:t>
            </a:r>
          </a:p>
          <a:p>
            <a:pPr marL="285750" indent="-285750">
              <a:buFont typeface="Arial" panose="020B0604020202020204" pitchFamily="34" charset="0"/>
              <a:buChar char="•"/>
            </a:pPr>
            <a:r>
              <a:rPr lang="nl-NL" sz="3200" dirty="0">
                <a:solidFill>
                  <a:schemeClr val="bg1"/>
                </a:solidFill>
              </a:rPr>
              <a:t>Belang ‘vs.’ Spanning</a:t>
            </a:r>
          </a:p>
          <a:p>
            <a:pPr marL="285750" indent="-285750">
              <a:buFont typeface="Arial" panose="020B0604020202020204" pitchFamily="34" charset="0"/>
              <a:buChar char="•"/>
            </a:pPr>
            <a:endParaRPr lang="nl-NL" sz="3200" dirty="0">
              <a:solidFill>
                <a:schemeClr val="bg1"/>
              </a:solidFill>
            </a:endParaRPr>
          </a:p>
          <a:p>
            <a:pPr marL="285750" indent="-285750">
              <a:buFont typeface="Arial" panose="020B0604020202020204" pitchFamily="34" charset="0"/>
              <a:buChar char="•"/>
            </a:pPr>
            <a:endParaRPr lang="nl-NL" sz="3200" dirty="0">
              <a:solidFill>
                <a:schemeClr val="bg1"/>
              </a:solidFill>
            </a:endParaRPr>
          </a:p>
        </p:txBody>
      </p:sp>
      <p:sp>
        <p:nvSpPr>
          <p:cNvPr id="2" name="Tijdelijke aanduiding voor inhoud 18">
            <a:extLst>
              <a:ext uri="{FF2B5EF4-FFF2-40B4-BE49-F238E27FC236}">
                <a16:creationId xmlns:a16="http://schemas.microsoft.com/office/drawing/2014/main" id="{0C8367DA-743A-BAB4-E8D3-BD7F809D5CDC}"/>
              </a:ext>
            </a:extLst>
          </p:cNvPr>
          <p:cNvSpPr>
            <a:spLocks noGrp="1"/>
          </p:cNvSpPr>
          <p:nvPr>
            <p:ph idx="1"/>
          </p:nvPr>
        </p:nvSpPr>
        <p:spPr>
          <a:xfrm>
            <a:off x="934937" y="2011680"/>
            <a:ext cx="9104212" cy="458025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nl-NL" sz="4000" b="1" dirty="0">
                <a:solidFill>
                  <a:srgbClr val="0078C8"/>
                </a:solidFill>
              </a:rPr>
              <a:t>WE GAAN WEER PLAKKEN!</a:t>
            </a:r>
          </a:p>
          <a:p>
            <a:endParaRPr lang="nl-NL" sz="3200" dirty="0">
              <a:solidFill>
                <a:srgbClr val="0078C8"/>
              </a:solidFill>
            </a:endParaRPr>
          </a:p>
          <a:p>
            <a:r>
              <a:rPr lang="nl-NL" sz="3200" dirty="0">
                <a:solidFill>
                  <a:srgbClr val="0078C8"/>
                </a:solidFill>
              </a:rPr>
              <a:t>Plak de stakeholders eerst bij een issue</a:t>
            </a:r>
          </a:p>
          <a:p>
            <a:r>
              <a:rPr lang="nl-NL" sz="3200" dirty="0">
                <a:solidFill>
                  <a:srgbClr val="0078C8"/>
                </a:solidFill>
              </a:rPr>
              <a:t>Daarna per stakeholder:</a:t>
            </a:r>
          </a:p>
          <a:p>
            <a:pPr lvl="1"/>
            <a:r>
              <a:rPr lang="nl-NL" sz="2800" dirty="0">
                <a:solidFill>
                  <a:srgbClr val="0078C8"/>
                </a:solidFill>
              </a:rPr>
              <a:t>Paarse stickers voor belang </a:t>
            </a:r>
            <a:endParaRPr lang="nl-NL" sz="2800" dirty="0">
              <a:solidFill>
                <a:srgbClr val="0078C8"/>
              </a:solidFill>
              <a:ea typeface="Calibri"/>
              <a:cs typeface="Calibri"/>
            </a:endParaRPr>
          </a:p>
          <a:p>
            <a:r>
              <a:rPr lang="nl-NL" sz="3200" dirty="0">
                <a:solidFill>
                  <a:srgbClr val="0078C8"/>
                </a:solidFill>
                <a:ea typeface="Calibri"/>
                <a:cs typeface="Calibri"/>
              </a:rPr>
              <a:t>Per issue:</a:t>
            </a:r>
          </a:p>
          <a:p>
            <a:pPr lvl="1"/>
            <a:r>
              <a:rPr lang="nl-NL" sz="2800" dirty="0">
                <a:solidFill>
                  <a:srgbClr val="0078C8"/>
                </a:solidFill>
              </a:rPr>
              <a:t>Gele stickers voor spanning</a:t>
            </a:r>
            <a:endParaRPr lang="nl-NL" sz="2800" dirty="0">
              <a:solidFill>
                <a:srgbClr val="0078C8"/>
              </a:solidFill>
              <a:ea typeface="Calibri" panose="020F0502020204030204"/>
              <a:cs typeface="Calibri" panose="020F0502020204030204"/>
            </a:endParaRPr>
          </a:p>
        </p:txBody>
      </p:sp>
    </p:spTree>
    <p:extLst>
      <p:ext uri="{BB962C8B-B14F-4D97-AF65-F5344CB8AC3E}">
        <p14:creationId xmlns:p14="http://schemas.microsoft.com/office/powerpoint/2010/main" val="386001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additive="base">
                                        <p:cTn id="7" dur="500" fill="hold"/>
                                        <p:tgtEl>
                                          <p:spTgt spid="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5A9F64-270E-FB89-76AC-A9785BE82441}"/>
            </a:ext>
          </a:extLst>
        </p:cNvPr>
        <p:cNvGrpSpPr/>
        <p:nvPr/>
      </p:nvGrpSpPr>
      <p:grpSpPr>
        <a:xfrm>
          <a:off x="0" y="0"/>
          <a:ext cx="0" cy="0"/>
          <a:chOff x="0" y="0"/>
          <a:chExt cx="0" cy="0"/>
        </a:xfrm>
      </p:grpSpPr>
      <p:sp>
        <p:nvSpPr>
          <p:cNvPr id="61" name="Flowchart: Document 60">
            <a:extLst>
              <a:ext uri="{FF2B5EF4-FFF2-40B4-BE49-F238E27FC236}">
                <a16:creationId xmlns:a16="http://schemas.microsoft.com/office/drawing/2014/main" id="{529DEE22-39CE-B5D0-F703-916B8E7C2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0078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kstvak 55">
            <a:extLst>
              <a:ext uri="{FF2B5EF4-FFF2-40B4-BE49-F238E27FC236}">
                <a16:creationId xmlns:a16="http://schemas.microsoft.com/office/drawing/2014/main" id="{DB450ADD-4B5E-13DA-261E-25A6DA2B4CFE}"/>
              </a:ext>
            </a:extLst>
          </p:cNvPr>
          <p:cNvSpPr txBox="1"/>
          <p:nvPr/>
        </p:nvSpPr>
        <p:spPr>
          <a:xfrm>
            <a:off x="838200" y="171162"/>
            <a:ext cx="2840182" cy="2371148"/>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3200" i="1" dirty="0">
                <a:solidFill>
                  <a:srgbClr val="FFFFFF"/>
                </a:solidFill>
                <a:ea typeface="+mj-ea"/>
                <a:cs typeface="+mj-cs"/>
              </a:rPr>
              <a:t>Stakeholders, </a:t>
            </a:r>
            <a:r>
              <a:rPr lang="en-US" sz="3200" i="1" dirty="0" err="1">
                <a:solidFill>
                  <a:srgbClr val="FFFFFF"/>
                </a:solidFill>
                <a:ea typeface="+mj-ea"/>
                <a:cs typeface="+mj-cs"/>
              </a:rPr>
              <a:t>Belangen</a:t>
            </a:r>
            <a:r>
              <a:rPr lang="en-US" sz="3200" i="1" dirty="0">
                <a:solidFill>
                  <a:srgbClr val="FFFFFF"/>
                </a:solidFill>
                <a:ea typeface="+mj-ea"/>
                <a:cs typeface="+mj-cs"/>
              </a:rPr>
              <a:t> </a:t>
            </a:r>
            <a:r>
              <a:rPr lang="en-US" sz="3200" i="1" dirty="0" err="1">
                <a:solidFill>
                  <a:srgbClr val="FFFFFF"/>
                </a:solidFill>
                <a:ea typeface="+mj-ea"/>
                <a:cs typeface="+mj-cs"/>
              </a:rPr>
              <a:t>en</a:t>
            </a:r>
            <a:r>
              <a:rPr lang="en-US" sz="3200" i="1" dirty="0">
                <a:solidFill>
                  <a:srgbClr val="FFFFFF"/>
                </a:solidFill>
                <a:ea typeface="+mj-ea"/>
                <a:cs typeface="+mj-cs"/>
              </a:rPr>
              <a:t> Spanning</a:t>
            </a:r>
            <a:endParaRPr lang="en-US" sz="3200" b="0" i="1" u="none" strike="noStrike" kern="1200" cap="none" spc="0" normalizeH="0" baseline="0" noProof="0" dirty="0">
              <a:ln>
                <a:noFill/>
              </a:ln>
              <a:solidFill>
                <a:srgbClr val="FFFFFF"/>
              </a:solidFill>
              <a:effectLst/>
              <a:uLnTx/>
              <a:uFillTx/>
              <a:ea typeface="Calibri"/>
              <a:cs typeface="Calibri"/>
            </a:endParaRPr>
          </a:p>
        </p:txBody>
      </p:sp>
      <p:pic>
        <p:nvPicPr>
          <p:cNvPr id="17" name="Afbeelding 16">
            <a:extLst>
              <a:ext uri="{FF2B5EF4-FFF2-40B4-BE49-F238E27FC236}">
                <a16:creationId xmlns:a16="http://schemas.microsoft.com/office/drawing/2014/main" id="{1B7E2E11-5D1A-F0CE-0E77-7CC19AC1E867}"/>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10" name="Ovaal 9">
            <a:extLst>
              <a:ext uri="{FF2B5EF4-FFF2-40B4-BE49-F238E27FC236}">
                <a16:creationId xmlns:a16="http://schemas.microsoft.com/office/drawing/2014/main" id="{1EF027A9-3EF2-EBDC-290D-2A7DF4141E1C}"/>
              </a:ext>
            </a:extLst>
          </p:cNvPr>
          <p:cNvSpPr/>
          <p:nvPr/>
        </p:nvSpPr>
        <p:spPr>
          <a:xfrm>
            <a:off x="8583661" y="490888"/>
            <a:ext cx="3053282" cy="2191554"/>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 EGW</a:t>
            </a:r>
          </a:p>
        </p:txBody>
      </p:sp>
      <p:sp>
        <p:nvSpPr>
          <p:cNvPr id="12" name="Ovaal 11">
            <a:extLst>
              <a:ext uri="{FF2B5EF4-FFF2-40B4-BE49-F238E27FC236}">
                <a16:creationId xmlns:a16="http://schemas.microsoft.com/office/drawing/2014/main" id="{26067544-01F2-7164-F66B-13C6C75CC07A}"/>
              </a:ext>
            </a:extLst>
          </p:cNvPr>
          <p:cNvSpPr/>
          <p:nvPr/>
        </p:nvSpPr>
        <p:spPr>
          <a:xfrm>
            <a:off x="6506333" y="271528"/>
            <a:ext cx="1768735" cy="722805"/>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Issue</a:t>
            </a:r>
            <a:endParaRPr lang="en-US" dirty="0"/>
          </a:p>
        </p:txBody>
      </p:sp>
      <p:sp>
        <p:nvSpPr>
          <p:cNvPr id="15" name="Ovaal 14">
            <a:extLst>
              <a:ext uri="{FF2B5EF4-FFF2-40B4-BE49-F238E27FC236}">
                <a16:creationId xmlns:a16="http://schemas.microsoft.com/office/drawing/2014/main" id="{F2EF1A24-AABF-810E-D237-C1E40718C1AB}"/>
              </a:ext>
            </a:extLst>
          </p:cNvPr>
          <p:cNvSpPr/>
          <p:nvPr/>
        </p:nvSpPr>
        <p:spPr>
          <a:xfrm>
            <a:off x="6844826" y="2277756"/>
            <a:ext cx="1768735" cy="722805"/>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16" name="Ovaal 15">
            <a:extLst>
              <a:ext uri="{FF2B5EF4-FFF2-40B4-BE49-F238E27FC236}">
                <a16:creationId xmlns:a16="http://schemas.microsoft.com/office/drawing/2014/main" id="{CCCA8E11-B78F-3D3B-9C88-8E94B4C3F869}"/>
              </a:ext>
            </a:extLst>
          </p:cNvPr>
          <p:cNvSpPr/>
          <p:nvPr/>
        </p:nvSpPr>
        <p:spPr>
          <a:xfrm>
            <a:off x="9868208" y="2867822"/>
            <a:ext cx="1768735" cy="722805"/>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2" name="Ovaal 21">
            <a:extLst>
              <a:ext uri="{FF2B5EF4-FFF2-40B4-BE49-F238E27FC236}">
                <a16:creationId xmlns:a16="http://schemas.microsoft.com/office/drawing/2014/main" id="{3FC0521A-8B27-7F09-C798-64321C593BB5}"/>
              </a:ext>
            </a:extLst>
          </p:cNvPr>
          <p:cNvSpPr/>
          <p:nvPr/>
        </p:nvSpPr>
        <p:spPr>
          <a:xfrm>
            <a:off x="10991121" y="3776007"/>
            <a:ext cx="1291643" cy="632154"/>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23" name="Ovaal 22">
            <a:extLst>
              <a:ext uri="{FF2B5EF4-FFF2-40B4-BE49-F238E27FC236}">
                <a16:creationId xmlns:a16="http://schemas.microsoft.com/office/drawing/2014/main" id="{DB7D0153-68B8-3290-0102-821108CCB66E}"/>
              </a:ext>
            </a:extLst>
          </p:cNvPr>
          <p:cNvSpPr/>
          <p:nvPr/>
        </p:nvSpPr>
        <p:spPr>
          <a:xfrm>
            <a:off x="9296293" y="3776007"/>
            <a:ext cx="1291643" cy="632154"/>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24" name="Ovaal 23">
            <a:extLst>
              <a:ext uri="{FF2B5EF4-FFF2-40B4-BE49-F238E27FC236}">
                <a16:creationId xmlns:a16="http://schemas.microsoft.com/office/drawing/2014/main" id="{B086DCF8-6045-6359-EFBC-920866DEA2BF}"/>
              </a:ext>
            </a:extLst>
          </p:cNvPr>
          <p:cNvSpPr/>
          <p:nvPr/>
        </p:nvSpPr>
        <p:spPr>
          <a:xfrm>
            <a:off x="5468818" y="2724136"/>
            <a:ext cx="1291643" cy="632154"/>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26" name="Ovaal 25">
            <a:extLst>
              <a:ext uri="{FF2B5EF4-FFF2-40B4-BE49-F238E27FC236}">
                <a16:creationId xmlns:a16="http://schemas.microsoft.com/office/drawing/2014/main" id="{972EF1DC-D901-4690-4243-71E647C1FB52}"/>
              </a:ext>
            </a:extLst>
          </p:cNvPr>
          <p:cNvSpPr/>
          <p:nvPr/>
        </p:nvSpPr>
        <p:spPr>
          <a:xfrm>
            <a:off x="7014159" y="1048626"/>
            <a:ext cx="1291643" cy="632154"/>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2" name="Ovaal 31">
            <a:extLst>
              <a:ext uri="{FF2B5EF4-FFF2-40B4-BE49-F238E27FC236}">
                <a16:creationId xmlns:a16="http://schemas.microsoft.com/office/drawing/2014/main" id="{B222C0DB-F839-9194-5DB7-2AAAFB5E78B9}"/>
              </a:ext>
            </a:extLst>
          </p:cNvPr>
          <p:cNvSpPr/>
          <p:nvPr/>
        </p:nvSpPr>
        <p:spPr>
          <a:xfrm>
            <a:off x="5122307" y="161111"/>
            <a:ext cx="1176208" cy="613763"/>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3" name="Ovaal 32">
            <a:extLst>
              <a:ext uri="{FF2B5EF4-FFF2-40B4-BE49-F238E27FC236}">
                <a16:creationId xmlns:a16="http://schemas.microsoft.com/office/drawing/2014/main" id="{3044E220-7123-D0D4-0D63-EED993975AC7}"/>
              </a:ext>
            </a:extLst>
          </p:cNvPr>
          <p:cNvSpPr/>
          <p:nvPr/>
        </p:nvSpPr>
        <p:spPr>
          <a:xfrm>
            <a:off x="5710411" y="1048626"/>
            <a:ext cx="1176208" cy="613763"/>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6" name="Ovaal 35">
            <a:extLst>
              <a:ext uri="{FF2B5EF4-FFF2-40B4-BE49-F238E27FC236}">
                <a16:creationId xmlns:a16="http://schemas.microsoft.com/office/drawing/2014/main" id="{BD75C804-A66B-F4FC-B638-20A5C9F58841}"/>
              </a:ext>
            </a:extLst>
          </p:cNvPr>
          <p:cNvSpPr/>
          <p:nvPr/>
        </p:nvSpPr>
        <p:spPr>
          <a:xfrm>
            <a:off x="6591327" y="3268129"/>
            <a:ext cx="1291643" cy="632154"/>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6" name="Ovaal 45">
            <a:extLst>
              <a:ext uri="{FF2B5EF4-FFF2-40B4-BE49-F238E27FC236}">
                <a16:creationId xmlns:a16="http://schemas.microsoft.com/office/drawing/2014/main" id="{10717A16-DA06-0FA1-AB7D-D287A7A73E3B}"/>
              </a:ext>
            </a:extLst>
          </p:cNvPr>
          <p:cNvSpPr/>
          <p:nvPr/>
        </p:nvSpPr>
        <p:spPr>
          <a:xfrm>
            <a:off x="7967739" y="2958473"/>
            <a:ext cx="1291643" cy="632154"/>
          </a:xfrm>
          <a:prstGeom prst="ellipse">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8" name="Ovaal 47">
            <a:extLst>
              <a:ext uri="{FF2B5EF4-FFF2-40B4-BE49-F238E27FC236}">
                <a16:creationId xmlns:a16="http://schemas.microsoft.com/office/drawing/2014/main" id="{205B8754-A3ED-41B5-ECCF-C9E972592B5D}"/>
              </a:ext>
            </a:extLst>
          </p:cNvPr>
          <p:cNvSpPr/>
          <p:nvPr/>
        </p:nvSpPr>
        <p:spPr>
          <a:xfrm>
            <a:off x="5884861" y="1335303"/>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Ovaal 50">
            <a:extLst>
              <a:ext uri="{FF2B5EF4-FFF2-40B4-BE49-F238E27FC236}">
                <a16:creationId xmlns:a16="http://schemas.microsoft.com/office/drawing/2014/main" id="{45B62495-FE59-F1E7-6617-19B329CC064C}"/>
              </a:ext>
            </a:extLst>
          </p:cNvPr>
          <p:cNvSpPr/>
          <p:nvPr/>
        </p:nvSpPr>
        <p:spPr>
          <a:xfrm>
            <a:off x="6713365" y="588511"/>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2" name="Ovaal 51">
            <a:extLst>
              <a:ext uri="{FF2B5EF4-FFF2-40B4-BE49-F238E27FC236}">
                <a16:creationId xmlns:a16="http://schemas.microsoft.com/office/drawing/2014/main" id="{67020C29-0CC2-702B-F748-7C569AE38600}"/>
              </a:ext>
            </a:extLst>
          </p:cNvPr>
          <p:cNvSpPr/>
          <p:nvPr/>
        </p:nvSpPr>
        <p:spPr>
          <a:xfrm>
            <a:off x="4099923" y="3858892"/>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3" name="Ovaal 52">
            <a:extLst>
              <a:ext uri="{FF2B5EF4-FFF2-40B4-BE49-F238E27FC236}">
                <a16:creationId xmlns:a16="http://schemas.microsoft.com/office/drawing/2014/main" id="{2997A917-1AE4-C33D-1AAF-A587B5E68DC3}"/>
              </a:ext>
            </a:extLst>
          </p:cNvPr>
          <p:cNvSpPr/>
          <p:nvPr/>
        </p:nvSpPr>
        <p:spPr>
          <a:xfrm>
            <a:off x="4252323" y="4011292"/>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4" name="Ovaal 53">
            <a:extLst>
              <a:ext uri="{FF2B5EF4-FFF2-40B4-BE49-F238E27FC236}">
                <a16:creationId xmlns:a16="http://schemas.microsoft.com/office/drawing/2014/main" id="{0D1130F8-8031-9C62-FF42-11FDF3E93D8F}"/>
              </a:ext>
            </a:extLst>
          </p:cNvPr>
          <p:cNvSpPr/>
          <p:nvPr/>
        </p:nvSpPr>
        <p:spPr>
          <a:xfrm>
            <a:off x="4404723" y="4163692"/>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5" name="Ovaal 54">
            <a:extLst>
              <a:ext uri="{FF2B5EF4-FFF2-40B4-BE49-F238E27FC236}">
                <a16:creationId xmlns:a16="http://schemas.microsoft.com/office/drawing/2014/main" id="{28B793C0-7948-ECEB-D76A-264AF7160E61}"/>
              </a:ext>
            </a:extLst>
          </p:cNvPr>
          <p:cNvSpPr/>
          <p:nvPr/>
        </p:nvSpPr>
        <p:spPr>
          <a:xfrm>
            <a:off x="4557123" y="4316092"/>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7" name="Ovaal 56">
            <a:extLst>
              <a:ext uri="{FF2B5EF4-FFF2-40B4-BE49-F238E27FC236}">
                <a16:creationId xmlns:a16="http://schemas.microsoft.com/office/drawing/2014/main" id="{523B4FA3-FCBF-48CC-B637-A72C31C12DD3}"/>
              </a:ext>
            </a:extLst>
          </p:cNvPr>
          <p:cNvSpPr/>
          <p:nvPr/>
        </p:nvSpPr>
        <p:spPr>
          <a:xfrm>
            <a:off x="4709523" y="4468492"/>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8" name="Ovaal 57">
            <a:extLst>
              <a:ext uri="{FF2B5EF4-FFF2-40B4-BE49-F238E27FC236}">
                <a16:creationId xmlns:a16="http://schemas.microsoft.com/office/drawing/2014/main" id="{3DC54C33-5E88-7F0A-C2D4-E237B8D7057E}"/>
              </a:ext>
            </a:extLst>
          </p:cNvPr>
          <p:cNvSpPr/>
          <p:nvPr/>
        </p:nvSpPr>
        <p:spPr>
          <a:xfrm>
            <a:off x="4861923" y="4620892"/>
            <a:ext cx="173254" cy="161627"/>
          </a:xfrm>
          <a:prstGeom prst="ellipse">
            <a:avLst/>
          </a:prstGeom>
          <a:solidFill>
            <a:srgbClr val="7030A0"/>
          </a:solidFill>
          <a:ln>
            <a:solidFill>
              <a:srgbClr val="00285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9" name="Ovaal 58">
            <a:extLst>
              <a:ext uri="{FF2B5EF4-FFF2-40B4-BE49-F238E27FC236}">
                <a16:creationId xmlns:a16="http://schemas.microsoft.com/office/drawing/2014/main" id="{FD940C96-38CE-BA69-CB2D-4B6C2488DA6A}"/>
              </a:ext>
            </a:extLst>
          </p:cNvPr>
          <p:cNvSpPr/>
          <p:nvPr/>
        </p:nvSpPr>
        <p:spPr>
          <a:xfrm>
            <a:off x="3347987" y="4369450"/>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0" name="Ovaal 59">
            <a:extLst>
              <a:ext uri="{FF2B5EF4-FFF2-40B4-BE49-F238E27FC236}">
                <a16:creationId xmlns:a16="http://schemas.microsoft.com/office/drawing/2014/main" id="{7B4E4028-0554-290F-F4ED-7C67BB3C30B1}"/>
              </a:ext>
            </a:extLst>
          </p:cNvPr>
          <p:cNvSpPr/>
          <p:nvPr/>
        </p:nvSpPr>
        <p:spPr>
          <a:xfrm>
            <a:off x="3500387" y="4521850"/>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2" name="Ovaal 61">
            <a:extLst>
              <a:ext uri="{FF2B5EF4-FFF2-40B4-BE49-F238E27FC236}">
                <a16:creationId xmlns:a16="http://schemas.microsoft.com/office/drawing/2014/main" id="{F9F6F43A-0CC4-E41C-DC94-22CADCD13431}"/>
              </a:ext>
            </a:extLst>
          </p:cNvPr>
          <p:cNvSpPr/>
          <p:nvPr/>
        </p:nvSpPr>
        <p:spPr>
          <a:xfrm>
            <a:off x="3652787" y="4674250"/>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3" name="Ovaal 62">
            <a:extLst>
              <a:ext uri="{FF2B5EF4-FFF2-40B4-BE49-F238E27FC236}">
                <a16:creationId xmlns:a16="http://schemas.microsoft.com/office/drawing/2014/main" id="{93E0524B-72A1-25CE-DA9F-2361936D90ED}"/>
              </a:ext>
            </a:extLst>
          </p:cNvPr>
          <p:cNvSpPr/>
          <p:nvPr/>
        </p:nvSpPr>
        <p:spPr>
          <a:xfrm>
            <a:off x="3805187" y="4826650"/>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4" name="Ovaal 63">
            <a:extLst>
              <a:ext uri="{FF2B5EF4-FFF2-40B4-BE49-F238E27FC236}">
                <a16:creationId xmlns:a16="http://schemas.microsoft.com/office/drawing/2014/main" id="{B1263539-A33B-2A37-08E8-1DDA73733D9C}"/>
              </a:ext>
            </a:extLst>
          </p:cNvPr>
          <p:cNvSpPr/>
          <p:nvPr/>
        </p:nvSpPr>
        <p:spPr>
          <a:xfrm>
            <a:off x="3957587" y="4979050"/>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5" name="Ovaal 64">
            <a:extLst>
              <a:ext uri="{FF2B5EF4-FFF2-40B4-BE49-F238E27FC236}">
                <a16:creationId xmlns:a16="http://schemas.microsoft.com/office/drawing/2014/main" id="{D9C606B6-115A-6BB5-93E8-8C64BDD6F78E}"/>
              </a:ext>
            </a:extLst>
          </p:cNvPr>
          <p:cNvSpPr/>
          <p:nvPr/>
        </p:nvSpPr>
        <p:spPr>
          <a:xfrm>
            <a:off x="4109987" y="5131450"/>
            <a:ext cx="173254" cy="16162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334131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6F95FC4A-A211-E74F-906B-C9FB0951303F}"/>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202ED8BA-448B-455A-E06C-E74EFCE71DDB}"/>
              </a:ext>
            </a:extLst>
          </p:cNvPr>
          <p:cNvSpPr txBox="1"/>
          <p:nvPr/>
        </p:nvSpPr>
        <p:spPr>
          <a:xfrm>
            <a:off x="934937" y="756954"/>
            <a:ext cx="10274061" cy="923330"/>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rPr>
              <a:t>Afsluiten</a:t>
            </a:r>
          </a:p>
        </p:txBody>
      </p:sp>
      <p:pic>
        <p:nvPicPr>
          <p:cNvPr id="17" name="Afbeelding 16">
            <a:extLst>
              <a:ext uri="{FF2B5EF4-FFF2-40B4-BE49-F238E27FC236}">
                <a16:creationId xmlns:a16="http://schemas.microsoft.com/office/drawing/2014/main" id="{E3A2945B-5444-6CEE-9B7E-08108CBE5F5D}"/>
              </a:ext>
            </a:extLst>
          </p:cNvPr>
          <p:cNvPicPr>
            <a:picLocks noChangeAspect="1"/>
          </p:cNvPicPr>
          <p:nvPr/>
        </p:nvPicPr>
        <p:blipFill>
          <a:blip r:embed="rId2"/>
          <a:stretch>
            <a:fillRect/>
          </a:stretch>
        </p:blipFill>
        <p:spPr>
          <a:xfrm>
            <a:off x="10329334" y="5959366"/>
            <a:ext cx="1860335" cy="897466"/>
          </a:xfrm>
          <a:prstGeom prst="rect">
            <a:avLst/>
          </a:prstGeom>
        </p:spPr>
      </p:pic>
      <p:sp>
        <p:nvSpPr>
          <p:cNvPr id="4" name="Tekstvak 3">
            <a:extLst>
              <a:ext uri="{FF2B5EF4-FFF2-40B4-BE49-F238E27FC236}">
                <a16:creationId xmlns:a16="http://schemas.microsoft.com/office/drawing/2014/main" id="{D33E5CDC-C806-7EE0-2464-8353E27BC240}"/>
              </a:ext>
            </a:extLst>
          </p:cNvPr>
          <p:cNvSpPr txBox="1"/>
          <p:nvPr/>
        </p:nvSpPr>
        <p:spPr>
          <a:xfrm>
            <a:off x="1304366" y="2091018"/>
            <a:ext cx="10018058" cy="452431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nl-NL" sz="3200" dirty="0">
                <a:solidFill>
                  <a:schemeClr val="bg1"/>
                </a:solidFill>
              </a:rPr>
              <a:t>Dank!</a:t>
            </a:r>
          </a:p>
          <a:p>
            <a:pPr marL="285750" indent="-285750">
              <a:buFont typeface="Arial" panose="020B0604020202020204" pitchFamily="34" charset="0"/>
              <a:buChar char="•"/>
            </a:pPr>
            <a:r>
              <a:rPr lang="nl-NL" sz="3200" dirty="0">
                <a:solidFill>
                  <a:schemeClr val="bg1"/>
                </a:solidFill>
              </a:rPr>
              <a:t>Reflectie; hoe was dit om te doen?</a:t>
            </a:r>
          </a:p>
          <a:p>
            <a:pPr marL="285750" indent="-285750">
              <a:buFont typeface="Arial" panose="020B0604020202020204" pitchFamily="34" charset="0"/>
              <a:buChar char="•"/>
            </a:pPr>
            <a:endParaRPr lang="nl-NL" sz="3200" dirty="0">
              <a:solidFill>
                <a:schemeClr val="bg1"/>
              </a:solidFill>
            </a:endParaRPr>
          </a:p>
          <a:p>
            <a:pPr marL="285750" indent="-285750">
              <a:buFont typeface="Arial" panose="020B0604020202020204" pitchFamily="34" charset="0"/>
              <a:buChar char="•"/>
            </a:pPr>
            <a:r>
              <a:rPr lang="nl-NL" sz="3200" dirty="0">
                <a:solidFill>
                  <a:schemeClr val="bg1"/>
                </a:solidFill>
              </a:rPr>
              <a:t>Vervolgstappen analyse:</a:t>
            </a:r>
            <a:endParaRPr lang="nl-NL" sz="3200" dirty="0">
              <a:solidFill>
                <a:schemeClr val="bg1"/>
              </a:solidFill>
              <a:ea typeface="Calibri"/>
              <a:cs typeface="Calibri"/>
            </a:endParaRPr>
          </a:p>
          <a:p>
            <a:pPr marL="742950" lvl="1" indent="-285750">
              <a:buFont typeface="Arial" panose="020B0604020202020204" pitchFamily="34" charset="0"/>
              <a:buChar char="•"/>
            </a:pPr>
            <a:r>
              <a:rPr lang="nl-NL" sz="3200" dirty="0">
                <a:solidFill>
                  <a:schemeClr val="bg1"/>
                </a:solidFill>
              </a:rPr>
              <a:t>Input verwerken in </a:t>
            </a:r>
            <a:r>
              <a:rPr lang="nl-NL" sz="3200" dirty="0" err="1">
                <a:solidFill>
                  <a:schemeClr val="bg1"/>
                </a:solidFill>
              </a:rPr>
              <a:t>Dialog</a:t>
            </a:r>
            <a:endParaRPr lang="nl-NL" sz="3200" dirty="0">
              <a:solidFill>
                <a:schemeClr val="bg1"/>
              </a:solidFill>
            </a:endParaRPr>
          </a:p>
          <a:p>
            <a:pPr marL="742950" lvl="1" indent="-285750">
              <a:buFont typeface="Arial" panose="020B0604020202020204" pitchFamily="34" charset="0"/>
              <a:buChar char="•"/>
            </a:pPr>
            <a:r>
              <a:rPr lang="nl-NL" sz="3200" dirty="0">
                <a:solidFill>
                  <a:schemeClr val="bg1"/>
                </a:solidFill>
              </a:rPr>
              <a:t>Resultaat is een Issue-Stakeholdermatrix</a:t>
            </a:r>
          </a:p>
          <a:p>
            <a:pPr marL="742950" lvl="1" indent="-285750">
              <a:buFont typeface="Arial" panose="020B0604020202020204" pitchFamily="34" charset="0"/>
              <a:buChar char="•"/>
            </a:pPr>
            <a:r>
              <a:rPr lang="nl-NL" sz="3200" dirty="0">
                <a:solidFill>
                  <a:schemeClr val="bg1"/>
                </a:solidFill>
              </a:rPr>
              <a:t>Vervolgens de benaderingsstrategie aanpassen op inzichten analyse</a:t>
            </a:r>
          </a:p>
          <a:p>
            <a:pPr marL="285750" indent="-285750">
              <a:buFont typeface="Arial" panose="020B0604020202020204" pitchFamily="34" charset="0"/>
              <a:buChar char="•"/>
            </a:pPr>
            <a:endParaRPr lang="nl-NL" sz="3200" dirty="0">
              <a:solidFill>
                <a:schemeClr val="bg1"/>
              </a:solidFill>
            </a:endParaRPr>
          </a:p>
        </p:txBody>
      </p:sp>
    </p:spTree>
    <p:extLst>
      <p:ext uri="{BB962C8B-B14F-4D97-AF65-F5344CB8AC3E}">
        <p14:creationId xmlns:p14="http://schemas.microsoft.com/office/powerpoint/2010/main" val="1408411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B59E2846-31ED-657F-35FB-090D14894493}"/>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FC6278E3-CE7F-555B-E722-832AFDC8CF55}"/>
              </a:ext>
            </a:extLst>
          </p:cNvPr>
          <p:cNvSpPr txBox="1"/>
          <p:nvPr/>
        </p:nvSpPr>
        <p:spPr>
          <a:xfrm>
            <a:off x="934937" y="756954"/>
            <a:ext cx="10274061" cy="923330"/>
          </a:xfrm>
          <a:prstGeom prst="rect">
            <a:avLst/>
          </a:prstGeom>
          <a:noFill/>
        </p:spPr>
        <p:txBody>
          <a:bodyPr wrap="square" lIns="91440" tIns="45720" rIns="91440" bIns="45720" rtlCol="0" anchor="t">
            <a:spAutoFit/>
          </a:bodyPr>
          <a:lstStyle/>
          <a:p>
            <a:pPr algn="ctr">
              <a:defRPr/>
            </a:pPr>
            <a:r>
              <a:rPr lang="nl-NL" sz="5400" i="1" dirty="0">
                <a:solidFill>
                  <a:prstClr val="white"/>
                </a:solidFill>
                <a:latin typeface="Calibri" panose="020F0502020204030204"/>
              </a:rPr>
              <a:t>Vervolgstappen WUP</a:t>
            </a:r>
            <a:endPar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Afbeelding 16">
            <a:extLst>
              <a:ext uri="{FF2B5EF4-FFF2-40B4-BE49-F238E27FC236}">
                <a16:creationId xmlns:a16="http://schemas.microsoft.com/office/drawing/2014/main" id="{0F08092B-8639-3C19-D4CB-09DB6C5295AF}"/>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4" name="Tekstvak 3">
            <a:extLst>
              <a:ext uri="{FF2B5EF4-FFF2-40B4-BE49-F238E27FC236}">
                <a16:creationId xmlns:a16="http://schemas.microsoft.com/office/drawing/2014/main" id="{A496BE4D-A1FA-14B9-B2E5-409738BF935C}"/>
              </a:ext>
            </a:extLst>
          </p:cNvPr>
          <p:cNvSpPr txBox="1"/>
          <p:nvPr/>
        </p:nvSpPr>
        <p:spPr>
          <a:xfrm>
            <a:off x="1304366" y="2091018"/>
            <a:ext cx="10018058" cy="3046988"/>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nl-NL" sz="3200" dirty="0">
                <a:solidFill>
                  <a:schemeClr val="bg1"/>
                </a:solidFill>
                <a:ea typeface="Calibri"/>
                <a:cs typeface="Calibri"/>
              </a:rPr>
              <a:t>23 september: Website live, Brieven en persbericht eruit</a:t>
            </a:r>
          </a:p>
          <a:p>
            <a:pPr marL="285750" indent="-285750">
              <a:buFont typeface="Arial" panose="020B0604020202020204" pitchFamily="34" charset="0"/>
              <a:buChar char="•"/>
            </a:pPr>
            <a:r>
              <a:rPr lang="nl-NL" sz="3200" dirty="0">
                <a:solidFill>
                  <a:schemeClr val="bg1"/>
                </a:solidFill>
                <a:ea typeface="Calibri"/>
                <a:cs typeface="Calibri"/>
              </a:rPr>
              <a:t>Begin oktober: Huis-aan-huisgesprekken woningeigenaren en VvE besturen</a:t>
            </a:r>
          </a:p>
          <a:p>
            <a:pPr marL="285750" indent="-285750">
              <a:buFont typeface="Arial" panose="020B0604020202020204" pitchFamily="34" charset="0"/>
              <a:buChar char="•"/>
            </a:pPr>
            <a:r>
              <a:rPr lang="nl-NL" sz="3200" dirty="0">
                <a:solidFill>
                  <a:schemeClr val="bg1"/>
                </a:solidFill>
                <a:ea typeface="Calibri"/>
                <a:cs typeface="Calibri"/>
              </a:rPr>
              <a:t>Eind oktober: WUP evenement in Voorhof Zuidwest!</a:t>
            </a:r>
          </a:p>
          <a:p>
            <a:pPr marL="285750" indent="-285750">
              <a:buFont typeface="Arial" panose="020B0604020202020204" pitchFamily="34" charset="0"/>
              <a:buChar char="•"/>
            </a:pPr>
            <a:endParaRPr lang="nl-NL" sz="3200" dirty="0">
              <a:solidFill>
                <a:schemeClr val="bg1"/>
              </a:solidFill>
              <a:ea typeface="Calibri"/>
              <a:cs typeface="Calibri"/>
            </a:endParaRPr>
          </a:p>
          <a:p>
            <a:pPr marL="285750" indent="-285750">
              <a:buFont typeface="Arial" panose="020B0604020202020204" pitchFamily="34" charset="0"/>
              <a:buChar char="•"/>
            </a:pPr>
            <a:endParaRPr lang="nl-NL" sz="3200" dirty="0">
              <a:solidFill>
                <a:schemeClr val="bg1"/>
              </a:solidFill>
              <a:ea typeface="Calibri"/>
              <a:cs typeface="Calibri"/>
            </a:endParaRPr>
          </a:p>
        </p:txBody>
      </p:sp>
    </p:spTree>
    <p:extLst>
      <p:ext uri="{BB962C8B-B14F-4D97-AF65-F5344CB8AC3E}">
        <p14:creationId xmlns:p14="http://schemas.microsoft.com/office/powerpoint/2010/main" val="335077702"/>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E2FB9A65-31C7-D04D-1D12-440ED436A7A6}"/>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B4906A40-D416-52F4-C418-B037220F7FB0}"/>
              </a:ext>
            </a:extLst>
          </p:cNvPr>
          <p:cNvSpPr txBox="1"/>
          <p:nvPr/>
        </p:nvSpPr>
        <p:spPr>
          <a:xfrm>
            <a:off x="934937" y="756954"/>
            <a:ext cx="10274061" cy="923330"/>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lang="nl-NL" sz="5400" i="1" dirty="0">
                <a:solidFill>
                  <a:prstClr val="white"/>
                </a:solidFill>
                <a:latin typeface="Calibri" panose="020F0502020204030204"/>
              </a:rPr>
              <a:t>Het komende 1,5 uur:</a:t>
            </a:r>
            <a:endPar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Afbeelding 16">
            <a:extLst>
              <a:ext uri="{FF2B5EF4-FFF2-40B4-BE49-F238E27FC236}">
                <a16:creationId xmlns:a16="http://schemas.microsoft.com/office/drawing/2014/main" id="{120BA621-7117-5FA1-73BA-FF7CF1F453EC}"/>
              </a:ext>
            </a:extLst>
          </p:cNvPr>
          <p:cNvPicPr>
            <a:picLocks noChangeAspect="1"/>
          </p:cNvPicPr>
          <p:nvPr/>
        </p:nvPicPr>
        <p:blipFill>
          <a:blip r:embed="rId2"/>
          <a:stretch>
            <a:fillRect/>
          </a:stretch>
        </p:blipFill>
        <p:spPr>
          <a:xfrm>
            <a:off x="10329334" y="5959366"/>
            <a:ext cx="1860335" cy="897466"/>
          </a:xfrm>
          <a:prstGeom prst="rect">
            <a:avLst/>
          </a:prstGeom>
        </p:spPr>
      </p:pic>
      <p:sp>
        <p:nvSpPr>
          <p:cNvPr id="4" name="Tekstvak 3">
            <a:extLst>
              <a:ext uri="{FF2B5EF4-FFF2-40B4-BE49-F238E27FC236}">
                <a16:creationId xmlns:a16="http://schemas.microsoft.com/office/drawing/2014/main" id="{E3380F8C-EF74-9B94-CC09-944F87C362D5}"/>
              </a:ext>
            </a:extLst>
          </p:cNvPr>
          <p:cNvSpPr txBox="1"/>
          <p:nvPr/>
        </p:nvSpPr>
        <p:spPr>
          <a:xfrm>
            <a:off x="1304366" y="2091018"/>
            <a:ext cx="10018058" cy="2862322"/>
          </a:xfrm>
          <a:prstGeom prst="rect">
            <a:avLst/>
          </a:prstGeom>
          <a:noFill/>
        </p:spPr>
        <p:txBody>
          <a:bodyPr wrap="square" rtlCol="0">
            <a:spAutoFit/>
          </a:bodyPr>
          <a:lstStyle/>
          <a:p>
            <a:pPr marL="285750" indent="-285750">
              <a:buFont typeface="Arial" panose="020B0604020202020204" pitchFamily="34" charset="0"/>
              <a:buChar char="•"/>
            </a:pPr>
            <a:r>
              <a:rPr lang="nl-NL" sz="3600" dirty="0">
                <a:solidFill>
                  <a:schemeClr val="bg1"/>
                </a:solidFill>
              </a:rPr>
              <a:t>Introductie (15 min)</a:t>
            </a:r>
          </a:p>
          <a:p>
            <a:pPr marL="285750" indent="-285750">
              <a:buFont typeface="Arial" panose="020B0604020202020204" pitchFamily="34" charset="0"/>
              <a:buChar char="•"/>
            </a:pPr>
            <a:r>
              <a:rPr lang="nl-NL" sz="3600" dirty="0">
                <a:solidFill>
                  <a:schemeClr val="bg1"/>
                </a:solidFill>
              </a:rPr>
              <a:t>Inventariseren Issues (45 min)</a:t>
            </a:r>
          </a:p>
          <a:p>
            <a:pPr marL="285750" indent="-285750">
              <a:buFont typeface="Arial" panose="020B0604020202020204" pitchFamily="34" charset="0"/>
              <a:buChar char="•"/>
            </a:pPr>
            <a:r>
              <a:rPr lang="nl-NL" sz="3600" dirty="0">
                <a:solidFill>
                  <a:schemeClr val="bg1"/>
                </a:solidFill>
              </a:rPr>
              <a:t>Inventariseren Stakeholders en Spanning (20 min)</a:t>
            </a:r>
          </a:p>
          <a:p>
            <a:pPr marL="285750" indent="-285750">
              <a:buFont typeface="Arial" panose="020B0604020202020204" pitchFamily="34" charset="0"/>
              <a:buChar char="•"/>
            </a:pPr>
            <a:r>
              <a:rPr lang="nl-NL" sz="3600" dirty="0">
                <a:solidFill>
                  <a:schemeClr val="bg1"/>
                </a:solidFill>
              </a:rPr>
              <a:t>Afsluiting (10 min)</a:t>
            </a:r>
          </a:p>
          <a:p>
            <a:pPr marL="285750" indent="-285750">
              <a:buFont typeface="Arial" panose="020B0604020202020204" pitchFamily="34" charset="0"/>
              <a:buChar char="•"/>
            </a:pPr>
            <a:endParaRPr lang="nl-NL" sz="3600" dirty="0"/>
          </a:p>
        </p:txBody>
      </p:sp>
    </p:spTree>
    <p:extLst>
      <p:ext uri="{BB962C8B-B14F-4D97-AF65-F5344CB8AC3E}">
        <p14:creationId xmlns:p14="http://schemas.microsoft.com/office/powerpoint/2010/main" val="816629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7254DD2C-8E9B-5BB3-3E78-1D9A6D3C1FDC}"/>
            </a:ext>
          </a:extLst>
        </p:cNvPr>
        <p:cNvGrpSpPr/>
        <p:nvPr/>
      </p:nvGrpSpPr>
      <p:grpSpPr>
        <a:xfrm>
          <a:off x="0" y="0"/>
          <a:ext cx="0" cy="0"/>
          <a:chOff x="0" y="0"/>
          <a:chExt cx="0" cy="0"/>
        </a:xfrm>
      </p:grpSpPr>
      <p:sp>
        <p:nvSpPr>
          <p:cNvPr id="10" name="Freeform: Shape 9">
            <a:extLst>
              <a:ext uri="{FF2B5EF4-FFF2-40B4-BE49-F238E27FC236}">
                <a16:creationId xmlns:a16="http://schemas.microsoft.com/office/drawing/2014/main" id="{8A6794A6-B6AE-841C-83EA-FFBBFD5E0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Rechthoek: afgeronde hoeken 6">
            <a:extLst>
              <a:ext uri="{FF2B5EF4-FFF2-40B4-BE49-F238E27FC236}">
                <a16:creationId xmlns:a16="http://schemas.microsoft.com/office/drawing/2014/main" id="{6E51A3A2-370A-0733-05FB-D049532C4EE3}"/>
              </a:ext>
            </a:extLst>
          </p:cNvPr>
          <p:cNvSpPr/>
          <p:nvPr/>
        </p:nvSpPr>
        <p:spPr>
          <a:xfrm>
            <a:off x="661442" y="288410"/>
            <a:ext cx="2038727" cy="61139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sz="2000" b="1" dirty="0">
              <a:solidFill>
                <a:srgbClr val="0078C8"/>
              </a:solidFill>
            </a:endParaRPr>
          </a:p>
          <a:p>
            <a:r>
              <a:rPr lang="nl-NL" sz="2000" b="1" dirty="0">
                <a:solidFill>
                  <a:srgbClr val="0078C8"/>
                </a:solidFill>
              </a:rPr>
              <a:t>Het WUP Proces</a:t>
            </a:r>
            <a:endParaRPr lang="nl-NL" sz="1600" b="1" dirty="0">
              <a:solidFill>
                <a:srgbClr val="0078C8"/>
              </a:solidFill>
            </a:endParaRPr>
          </a:p>
          <a:p>
            <a:endParaRPr lang="nl-NL" sz="1600" b="1" dirty="0">
              <a:solidFill>
                <a:srgbClr val="0078C8"/>
              </a:solidFill>
            </a:endParaRPr>
          </a:p>
        </p:txBody>
      </p:sp>
      <p:pic>
        <p:nvPicPr>
          <p:cNvPr id="6" name="Afbeelding 5">
            <a:extLst>
              <a:ext uri="{FF2B5EF4-FFF2-40B4-BE49-F238E27FC236}">
                <a16:creationId xmlns:a16="http://schemas.microsoft.com/office/drawing/2014/main" id="{B02FCE6F-1AF6-4E5A-835F-F7DB7D91D15C}"/>
              </a:ext>
            </a:extLst>
          </p:cNvPr>
          <p:cNvPicPr>
            <a:picLocks noChangeAspect="1"/>
          </p:cNvPicPr>
          <p:nvPr/>
        </p:nvPicPr>
        <p:blipFill>
          <a:blip r:embed="rId3"/>
          <a:stretch>
            <a:fillRect/>
          </a:stretch>
        </p:blipFill>
        <p:spPr>
          <a:xfrm>
            <a:off x="10329334" y="5959366"/>
            <a:ext cx="1860335" cy="897466"/>
          </a:xfrm>
          <a:prstGeom prst="rect">
            <a:avLst/>
          </a:prstGeom>
        </p:spPr>
      </p:pic>
      <p:pic>
        <p:nvPicPr>
          <p:cNvPr id="3" name="Afbeelding 2">
            <a:extLst>
              <a:ext uri="{FF2B5EF4-FFF2-40B4-BE49-F238E27FC236}">
                <a16:creationId xmlns:a16="http://schemas.microsoft.com/office/drawing/2014/main" id="{8ACAA418-07B2-EF13-5259-134AD240B304}"/>
              </a:ext>
            </a:extLst>
          </p:cNvPr>
          <p:cNvPicPr>
            <a:picLocks noChangeAspect="1"/>
          </p:cNvPicPr>
          <p:nvPr/>
        </p:nvPicPr>
        <p:blipFill>
          <a:blip r:embed="rId4"/>
          <a:srcRect b="47242"/>
          <a:stretch>
            <a:fillRect/>
          </a:stretch>
        </p:blipFill>
        <p:spPr>
          <a:xfrm>
            <a:off x="637363" y="1652648"/>
            <a:ext cx="10917273" cy="3652215"/>
          </a:xfrm>
          <a:prstGeom prst="rect">
            <a:avLst/>
          </a:prstGeom>
        </p:spPr>
      </p:pic>
      <p:sp>
        <p:nvSpPr>
          <p:cNvPr id="5" name="Rechthoek 4">
            <a:extLst>
              <a:ext uri="{FF2B5EF4-FFF2-40B4-BE49-F238E27FC236}">
                <a16:creationId xmlns:a16="http://schemas.microsoft.com/office/drawing/2014/main" id="{7847F4A1-53D1-4C72-434C-23265A42E8B2}"/>
              </a:ext>
            </a:extLst>
          </p:cNvPr>
          <p:cNvSpPr/>
          <p:nvPr/>
        </p:nvSpPr>
        <p:spPr>
          <a:xfrm>
            <a:off x="1781734" y="4331112"/>
            <a:ext cx="1990165" cy="160205"/>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nl-NL"/>
          </a:p>
        </p:txBody>
      </p:sp>
    </p:spTree>
    <p:extLst>
      <p:ext uri="{BB962C8B-B14F-4D97-AF65-F5344CB8AC3E}">
        <p14:creationId xmlns:p14="http://schemas.microsoft.com/office/powerpoint/2010/main" val="4073570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0E3785BC-CCBB-2491-65AB-0E2BD87E4120}"/>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5F370673-64FC-7BE2-8A27-6AC1C7F5C61F}"/>
              </a:ext>
            </a:extLst>
          </p:cNvPr>
          <p:cNvSpPr txBox="1"/>
          <p:nvPr/>
        </p:nvSpPr>
        <p:spPr>
          <a:xfrm>
            <a:off x="934937" y="756954"/>
            <a:ext cx="10274061"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rPr>
              <a:t>Stakeholders en Issues</a:t>
            </a:r>
          </a:p>
        </p:txBody>
      </p:sp>
      <p:pic>
        <p:nvPicPr>
          <p:cNvPr id="17" name="Afbeelding 16">
            <a:extLst>
              <a:ext uri="{FF2B5EF4-FFF2-40B4-BE49-F238E27FC236}">
                <a16:creationId xmlns:a16="http://schemas.microsoft.com/office/drawing/2014/main" id="{C3B7781D-9EBB-AC18-5DF3-DB20169283D2}"/>
              </a:ext>
            </a:extLst>
          </p:cNvPr>
          <p:cNvPicPr>
            <a:picLocks noChangeAspect="1"/>
          </p:cNvPicPr>
          <p:nvPr/>
        </p:nvPicPr>
        <p:blipFill>
          <a:blip r:embed="rId2"/>
          <a:stretch>
            <a:fillRect/>
          </a:stretch>
        </p:blipFill>
        <p:spPr>
          <a:xfrm>
            <a:off x="10329334" y="5959366"/>
            <a:ext cx="1860335" cy="897466"/>
          </a:xfrm>
          <a:prstGeom prst="rect">
            <a:avLst/>
          </a:prstGeom>
        </p:spPr>
      </p:pic>
      <p:pic>
        <p:nvPicPr>
          <p:cNvPr id="4" name="Afbeelding 3">
            <a:extLst>
              <a:ext uri="{FF2B5EF4-FFF2-40B4-BE49-F238E27FC236}">
                <a16:creationId xmlns:a16="http://schemas.microsoft.com/office/drawing/2014/main" id="{CD00330A-FE9F-C00E-9142-F47EABF6DBA4}"/>
              </a:ext>
            </a:extLst>
          </p:cNvPr>
          <p:cNvPicPr>
            <a:picLocks noChangeAspect="1"/>
          </p:cNvPicPr>
          <p:nvPr/>
        </p:nvPicPr>
        <p:blipFill>
          <a:blip r:embed="rId3"/>
          <a:stretch>
            <a:fillRect/>
          </a:stretch>
        </p:blipFill>
        <p:spPr>
          <a:xfrm>
            <a:off x="2199396" y="1967223"/>
            <a:ext cx="7745141" cy="4338501"/>
          </a:xfrm>
          <a:prstGeom prst="roundRect">
            <a:avLst/>
          </a:prstGeom>
        </p:spPr>
      </p:pic>
    </p:spTree>
    <p:extLst>
      <p:ext uri="{BB962C8B-B14F-4D97-AF65-F5344CB8AC3E}">
        <p14:creationId xmlns:p14="http://schemas.microsoft.com/office/powerpoint/2010/main" val="2307942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464E8154-402F-F7CD-364E-CB1EB38270C7}"/>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6519148B-D7C2-3E77-DD72-04E7AEB7003C}"/>
              </a:ext>
            </a:extLst>
          </p:cNvPr>
          <p:cNvSpPr txBox="1"/>
          <p:nvPr/>
        </p:nvSpPr>
        <p:spPr>
          <a:xfrm>
            <a:off x="934937" y="756954"/>
            <a:ext cx="10274061"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rPr>
              <a:t>Wat is een Issue?</a:t>
            </a:r>
          </a:p>
        </p:txBody>
      </p:sp>
      <p:pic>
        <p:nvPicPr>
          <p:cNvPr id="17" name="Afbeelding 16">
            <a:extLst>
              <a:ext uri="{FF2B5EF4-FFF2-40B4-BE49-F238E27FC236}">
                <a16:creationId xmlns:a16="http://schemas.microsoft.com/office/drawing/2014/main" id="{0B988CA3-A5F1-69E5-114F-C03CA414BFB4}"/>
              </a:ext>
            </a:extLst>
          </p:cNvPr>
          <p:cNvPicPr>
            <a:picLocks noChangeAspect="1"/>
          </p:cNvPicPr>
          <p:nvPr/>
        </p:nvPicPr>
        <p:blipFill>
          <a:blip r:embed="rId2"/>
          <a:stretch>
            <a:fillRect/>
          </a:stretch>
        </p:blipFill>
        <p:spPr>
          <a:xfrm>
            <a:off x="10329334" y="5959366"/>
            <a:ext cx="1860335" cy="897466"/>
          </a:xfrm>
          <a:prstGeom prst="rect">
            <a:avLst/>
          </a:prstGeom>
        </p:spPr>
      </p:pic>
      <p:sp>
        <p:nvSpPr>
          <p:cNvPr id="19" name="Tijdelijke aanduiding voor inhoud 18">
            <a:extLst>
              <a:ext uri="{FF2B5EF4-FFF2-40B4-BE49-F238E27FC236}">
                <a16:creationId xmlns:a16="http://schemas.microsoft.com/office/drawing/2014/main" id="{A77C5664-9CAE-276A-8C9D-80677B2A18A9}"/>
              </a:ext>
            </a:extLst>
          </p:cNvPr>
          <p:cNvSpPr>
            <a:spLocks noGrp="1"/>
          </p:cNvSpPr>
          <p:nvPr>
            <p:ph idx="1"/>
          </p:nvPr>
        </p:nvSpPr>
        <p:spPr>
          <a:xfrm>
            <a:off x="766482" y="2763767"/>
            <a:ext cx="2281518" cy="11093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buNone/>
            </a:pPr>
            <a:r>
              <a:rPr lang="nl-NL" sz="4000" b="1" dirty="0">
                <a:solidFill>
                  <a:srgbClr val="0078C8"/>
                </a:solidFill>
              </a:rPr>
              <a:t>Discussie</a:t>
            </a:r>
            <a:endParaRPr lang="nl-NL" b="1" dirty="0">
              <a:solidFill>
                <a:srgbClr val="0078C8"/>
              </a:solidFill>
            </a:endParaRPr>
          </a:p>
        </p:txBody>
      </p:sp>
      <p:sp>
        <p:nvSpPr>
          <p:cNvPr id="2" name="Tijdelijke aanduiding voor inhoud 18">
            <a:extLst>
              <a:ext uri="{FF2B5EF4-FFF2-40B4-BE49-F238E27FC236}">
                <a16:creationId xmlns:a16="http://schemas.microsoft.com/office/drawing/2014/main" id="{16F6AE12-23B1-851A-9A34-9D690893A8D7}"/>
              </a:ext>
            </a:extLst>
          </p:cNvPr>
          <p:cNvSpPr txBox="1">
            <a:spLocks/>
          </p:cNvSpPr>
          <p:nvPr/>
        </p:nvSpPr>
        <p:spPr>
          <a:xfrm>
            <a:off x="3814058" y="2763768"/>
            <a:ext cx="2281518" cy="1109384"/>
          </a:xfrm>
          <a:prstGeom prst="roundRect">
            <a:avLst/>
          </a:prstGeom>
          <a:solidFill>
            <a:schemeClr val="bg1"/>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buFont typeface="Arial" panose="020B0604020202020204" pitchFamily="34" charset="0"/>
              <a:buNone/>
            </a:pPr>
            <a:r>
              <a:rPr lang="nl-NL" sz="4000" b="1" dirty="0">
                <a:solidFill>
                  <a:srgbClr val="0078C8"/>
                </a:solidFill>
              </a:rPr>
              <a:t>Spanning</a:t>
            </a:r>
            <a:endParaRPr lang="nl-NL" b="1" dirty="0">
              <a:solidFill>
                <a:srgbClr val="0078C8"/>
              </a:solidFill>
            </a:endParaRPr>
          </a:p>
        </p:txBody>
      </p:sp>
      <p:sp>
        <p:nvSpPr>
          <p:cNvPr id="3" name="Tijdelijke aanduiding voor inhoud 18">
            <a:extLst>
              <a:ext uri="{FF2B5EF4-FFF2-40B4-BE49-F238E27FC236}">
                <a16:creationId xmlns:a16="http://schemas.microsoft.com/office/drawing/2014/main" id="{07AE98E5-AD53-4360-F315-FBA91EA215BD}"/>
              </a:ext>
            </a:extLst>
          </p:cNvPr>
          <p:cNvSpPr txBox="1">
            <a:spLocks/>
          </p:cNvSpPr>
          <p:nvPr/>
        </p:nvSpPr>
        <p:spPr>
          <a:xfrm>
            <a:off x="786652" y="4319867"/>
            <a:ext cx="5309348" cy="1109384"/>
          </a:xfrm>
          <a:prstGeom prst="roundRect">
            <a:avLst/>
          </a:prstGeom>
          <a:solidFill>
            <a:schemeClr val="bg1"/>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buFont typeface="Arial" panose="020B0604020202020204" pitchFamily="34" charset="0"/>
              <a:buNone/>
            </a:pPr>
            <a:r>
              <a:rPr lang="nl-NL" sz="4000" b="1" dirty="0">
                <a:solidFill>
                  <a:srgbClr val="0078C8"/>
                </a:solidFill>
              </a:rPr>
              <a:t>Concreet geformuleerd</a:t>
            </a:r>
            <a:endParaRPr lang="nl-NL" b="1" dirty="0">
              <a:solidFill>
                <a:srgbClr val="0078C8"/>
              </a:solidFill>
            </a:endParaRPr>
          </a:p>
        </p:txBody>
      </p:sp>
      <p:sp>
        <p:nvSpPr>
          <p:cNvPr id="4" name="Plusteken 3">
            <a:extLst>
              <a:ext uri="{FF2B5EF4-FFF2-40B4-BE49-F238E27FC236}">
                <a16:creationId xmlns:a16="http://schemas.microsoft.com/office/drawing/2014/main" id="{25B452F6-403A-74AB-6298-655D193976ED}"/>
              </a:ext>
            </a:extLst>
          </p:cNvPr>
          <p:cNvSpPr/>
          <p:nvPr/>
        </p:nvSpPr>
        <p:spPr>
          <a:xfrm>
            <a:off x="3095064" y="2937604"/>
            <a:ext cx="692523" cy="753035"/>
          </a:xfrm>
          <a:prstGeom prst="mathPlus">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7" name="Rechte verbindingslijn 6">
            <a:extLst>
              <a:ext uri="{FF2B5EF4-FFF2-40B4-BE49-F238E27FC236}">
                <a16:creationId xmlns:a16="http://schemas.microsoft.com/office/drawing/2014/main" id="{FC868A4B-599C-7714-DAAF-8941581FC030}"/>
              </a:ext>
            </a:extLst>
          </p:cNvPr>
          <p:cNvCxnSpPr>
            <a:cxnSpLocks/>
          </p:cNvCxnSpPr>
          <p:nvPr/>
        </p:nvCxnSpPr>
        <p:spPr>
          <a:xfrm>
            <a:off x="853888" y="4040841"/>
            <a:ext cx="5156947" cy="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sp>
        <p:nvSpPr>
          <p:cNvPr id="10" name="Is gelijk aan 9">
            <a:extLst>
              <a:ext uri="{FF2B5EF4-FFF2-40B4-BE49-F238E27FC236}">
                <a16:creationId xmlns:a16="http://schemas.microsoft.com/office/drawing/2014/main" id="{78976173-B361-588A-DC4C-5FB8D7EB46FA}"/>
              </a:ext>
            </a:extLst>
          </p:cNvPr>
          <p:cNvSpPr/>
          <p:nvPr/>
        </p:nvSpPr>
        <p:spPr>
          <a:xfrm>
            <a:off x="6227109" y="3609958"/>
            <a:ext cx="1230406" cy="861765"/>
          </a:xfrm>
          <a:prstGeom prst="mathEqual">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11" name="Tijdelijke aanduiding voor inhoud 18">
            <a:extLst>
              <a:ext uri="{FF2B5EF4-FFF2-40B4-BE49-F238E27FC236}">
                <a16:creationId xmlns:a16="http://schemas.microsoft.com/office/drawing/2014/main" id="{6A40FB6F-CA71-953B-BB5F-912979DEB042}"/>
              </a:ext>
            </a:extLst>
          </p:cNvPr>
          <p:cNvSpPr txBox="1">
            <a:spLocks/>
          </p:cNvSpPr>
          <p:nvPr/>
        </p:nvSpPr>
        <p:spPr>
          <a:xfrm>
            <a:off x="7588624" y="2454088"/>
            <a:ext cx="3962400" cy="3133165"/>
          </a:xfrm>
          <a:prstGeom prst="roundRect">
            <a:avLst/>
          </a:prstGeom>
          <a:solidFill>
            <a:schemeClr val="bg1"/>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buNone/>
            </a:pPr>
            <a:r>
              <a:rPr lang="nl-NL" sz="4000" i="1" dirty="0">
                <a:solidFill>
                  <a:srgbClr val="0078C8"/>
                </a:solidFill>
              </a:rPr>
              <a:t>'Investeren in een aardgasvrije warmteoplossing is onwenselijk omdat de voordelen meer gevoeld worden bij de toekomstige koper en/of de huidige huurder'</a:t>
            </a:r>
            <a:endParaRPr lang="nl-NL" i="1" dirty="0">
              <a:solidFill>
                <a:srgbClr val="0078C8"/>
              </a:solidFill>
            </a:endParaRPr>
          </a:p>
        </p:txBody>
      </p:sp>
    </p:spTree>
    <p:extLst>
      <p:ext uri="{BB962C8B-B14F-4D97-AF65-F5344CB8AC3E}">
        <p14:creationId xmlns:p14="http://schemas.microsoft.com/office/powerpoint/2010/main" val="168768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 grpId="0" animBg="1"/>
      <p:bldP spid="3"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7E0B41-CEE5-042A-C856-213AE8F83E6C}"/>
            </a:ext>
          </a:extLst>
        </p:cNvPr>
        <p:cNvGrpSpPr/>
        <p:nvPr/>
      </p:nvGrpSpPr>
      <p:grpSpPr>
        <a:xfrm>
          <a:off x="0" y="0"/>
          <a:ext cx="0" cy="0"/>
          <a:chOff x="0" y="0"/>
          <a:chExt cx="0" cy="0"/>
        </a:xfrm>
      </p:grpSpPr>
      <p:sp>
        <p:nvSpPr>
          <p:cNvPr id="61" name="Flowchart: Document 60">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0078C7"/>
          </a:solidFill>
          <a:ln>
            <a:solidFill>
              <a:srgbClr val="0078C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kstvak 55">
            <a:extLst>
              <a:ext uri="{FF2B5EF4-FFF2-40B4-BE49-F238E27FC236}">
                <a16:creationId xmlns:a16="http://schemas.microsoft.com/office/drawing/2014/main" id="{AC17D987-4B04-3A1D-5946-FD54A527EF8C}"/>
              </a:ext>
            </a:extLst>
          </p:cNvPr>
          <p:cNvSpPr txBox="1"/>
          <p:nvPr/>
        </p:nvSpPr>
        <p:spPr>
          <a:xfrm>
            <a:off x="838200" y="171162"/>
            <a:ext cx="2840182" cy="2371148"/>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3200" i="1" dirty="0" err="1">
                <a:solidFill>
                  <a:srgbClr val="FFFFFF"/>
                </a:solidFill>
                <a:ea typeface="+mj-ea"/>
                <a:cs typeface="+mj-cs"/>
              </a:rPr>
              <a:t>Hoofd</a:t>
            </a:r>
            <a:r>
              <a:rPr lang="en-US" sz="3200" i="1" dirty="0">
                <a:solidFill>
                  <a:srgbClr val="FFFFFF"/>
                </a:solidFill>
                <a:ea typeface="+mj-ea"/>
                <a:cs typeface="+mj-cs"/>
              </a:rPr>
              <a:t>- </a:t>
            </a:r>
            <a:r>
              <a:rPr lang="en-US" sz="3200" i="1" dirty="0" err="1">
                <a:solidFill>
                  <a:srgbClr val="FFFFFF"/>
                </a:solidFill>
                <a:ea typeface="+mj-ea"/>
                <a:cs typeface="+mj-cs"/>
              </a:rPr>
              <a:t>en</a:t>
            </a:r>
            <a:r>
              <a:rPr lang="en-US" sz="3200" i="1" dirty="0">
                <a:solidFill>
                  <a:srgbClr val="FFFFFF"/>
                </a:solidFill>
                <a:ea typeface="+mj-ea"/>
                <a:cs typeface="+mj-cs"/>
              </a:rPr>
              <a:t> </a:t>
            </a:r>
            <a:r>
              <a:rPr lang="en-US" sz="3200" i="1" dirty="0" err="1">
                <a:solidFill>
                  <a:srgbClr val="FFFFFF"/>
                </a:solidFill>
                <a:ea typeface="+mj-ea"/>
                <a:cs typeface="+mj-cs"/>
              </a:rPr>
              <a:t>deelopgaven</a:t>
            </a:r>
            <a:endParaRPr lang="en-US" sz="3200" b="0" i="1" u="none" strike="noStrike" kern="1200" cap="none" spc="0" normalizeH="0" baseline="0" noProof="0" dirty="0" err="1">
              <a:ln>
                <a:noFill/>
              </a:ln>
              <a:solidFill>
                <a:srgbClr val="FFFFFF"/>
              </a:solidFill>
              <a:effectLst/>
              <a:uLnTx/>
              <a:uFillTx/>
              <a:ea typeface="Calibri"/>
              <a:cs typeface="Calibri"/>
            </a:endParaRPr>
          </a:p>
        </p:txBody>
      </p:sp>
      <p:pic>
        <p:nvPicPr>
          <p:cNvPr id="17" name="Afbeelding 16">
            <a:extLst>
              <a:ext uri="{FF2B5EF4-FFF2-40B4-BE49-F238E27FC236}">
                <a16:creationId xmlns:a16="http://schemas.microsoft.com/office/drawing/2014/main" id="{8D33BF9E-6405-3D53-4356-EF0C7F6BF2A6}"/>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7" name="Ovaal 6">
            <a:extLst>
              <a:ext uri="{FF2B5EF4-FFF2-40B4-BE49-F238E27FC236}">
                <a16:creationId xmlns:a16="http://schemas.microsoft.com/office/drawing/2014/main" id="{413405D1-7767-DE8C-C1FF-372543CD2DA5}"/>
              </a:ext>
            </a:extLst>
          </p:cNvPr>
          <p:cNvSpPr/>
          <p:nvPr/>
        </p:nvSpPr>
        <p:spPr>
          <a:xfrm>
            <a:off x="7296728" y="3131127"/>
            <a:ext cx="1745673" cy="1077576"/>
          </a:xfrm>
          <a:prstGeom prst="ellipse">
            <a:avLst/>
          </a:prstGeom>
          <a:solidFill>
            <a:srgbClr val="0078C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Voorhof Aardgasvrij</a:t>
            </a:r>
          </a:p>
        </p:txBody>
      </p:sp>
      <p:sp>
        <p:nvSpPr>
          <p:cNvPr id="8" name="Ovaal 7">
            <a:extLst>
              <a:ext uri="{FF2B5EF4-FFF2-40B4-BE49-F238E27FC236}">
                <a16:creationId xmlns:a16="http://schemas.microsoft.com/office/drawing/2014/main" id="{15F5228B-A1A4-E831-9147-1E6EF6D57BF7}"/>
              </a:ext>
            </a:extLst>
          </p:cNvPr>
          <p:cNvSpPr/>
          <p:nvPr/>
        </p:nvSpPr>
        <p:spPr>
          <a:xfrm>
            <a:off x="7363821" y="4514657"/>
            <a:ext cx="1745673"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 EGW</a:t>
            </a:r>
          </a:p>
        </p:txBody>
      </p:sp>
      <p:sp>
        <p:nvSpPr>
          <p:cNvPr id="9" name="Ovaal 8">
            <a:extLst>
              <a:ext uri="{FF2B5EF4-FFF2-40B4-BE49-F238E27FC236}">
                <a16:creationId xmlns:a16="http://schemas.microsoft.com/office/drawing/2014/main" id="{E3BBBC88-7E7A-FDB3-9C1B-E8E501BE4A52}"/>
              </a:ext>
            </a:extLst>
          </p:cNvPr>
          <p:cNvSpPr/>
          <p:nvPr/>
        </p:nvSpPr>
        <p:spPr>
          <a:xfrm>
            <a:off x="8673457" y="2224039"/>
            <a:ext cx="1860335"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MGW</a:t>
            </a:r>
          </a:p>
        </p:txBody>
      </p:sp>
      <p:sp>
        <p:nvSpPr>
          <p:cNvPr id="11" name="Ovaal 10">
            <a:extLst>
              <a:ext uri="{FF2B5EF4-FFF2-40B4-BE49-F238E27FC236}">
                <a16:creationId xmlns:a16="http://schemas.microsoft.com/office/drawing/2014/main" id="{086B93DD-5F07-2CA3-F91B-58CD9AE4E0B0}"/>
              </a:ext>
            </a:extLst>
          </p:cNvPr>
          <p:cNvSpPr/>
          <p:nvPr/>
        </p:nvSpPr>
        <p:spPr>
          <a:xfrm>
            <a:off x="5863938" y="2053551"/>
            <a:ext cx="1745673"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Niet-woning</a:t>
            </a:r>
          </a:p>
        </p:txBody>
      </p:sp>
    </p:spTree>
    <p:extLst>
      <p:ext uri="{BB962C8B-B14F-4D97-AF65-F5344CB8AC3E}">
        <p14:creationId xmlns:p14="http://schemas.microsoft.com/office/powerpoint/2010/main" val="4172272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6DEC4E-BDEB-C854-CB75-B6984893EF42}"/>
            </a:ext>
          </a:extLst>
        </p:cNvPr>
        <p:cNvGrpSpPr/>
        <p:nvPr/>
      </p:nvGrpSpPr>
      <p:grpSpPr>
        <a:xfrm>
          <a:off x="0" y="0"/>
          <a:ext cx="0" cy="0"/>
          <a:chOff x="0" y="0"/>
          <a:chExt cx="0" cy="0"/>
        </a:xfrm>
      </p:grpSpPr>
      <p:sp>
        <p:nvSpPr>
          <p:cNvPr id="61" name="Flowchart: Document 60">
            <a:extLst>
              <a:ext uri="{FF2B5EF4-FFF2-40B4-BE49-F238E27FC236}">
                <a16:creationId xmlns:a16="http://schemas.microsoft.com/office/drawing/2014/main" id="{02262BEA-1A87-2A47-3544-038E4B360E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0078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kstvak 55">
            <a:extLst>
              <a:ext uri="{FF2B5EF4-FFF2-40B4-BE49-F238E27FC236}">
                <a16:creationId xmlns:a16="http://schemas.microsoft.com/office/drawing/2014/main" id="{F5EDDDBA-A404-2809-56C7-95ED3AB3BBD4}"/>
              </a:ext>
            </a:extLst>
          </p:cNvPr>
          <p:cNvSpPr txBox="1"/>
          <p:nvPr/>
        </p:nvSpPr>
        <p:spPr>
          <a:xfrm>
            <a:off x="838200" y="171162"/>
            <a:ext cx="2840182" cy="2371148"/>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3200" i="1" dirty="0" err="1">
                <a:solidFill>
                  <a:srgbClr val="FFFFFF"/>
                </a:solidFill>
                <a:ea typeface="+mj-ea"/>
                <a:cs typeface="+mj-cs"/>
              </a:rPr>
              <a:t>Hoofd</a:t>
            </a:r>
            <a:r>
              <a:rPr lang="en-US" sz="3200" i="1" dirty="0">
                <a:solidFill>
                  <a:srgbClr val="FFFFFF"/>
                </a:solidFill>
                <a:ea typeface="+mj-ea"/>
                <a:cs typeface="+mj-cs"/>
              </a:rPr>
              <a:t>- </a:t>
            </a:r>
            <a:r>
              <a:rPr lang="en-US" sz="3200" i="1" dirty="0" err="1">
                <a:solidFill>
                  <a:srgbClr val="FFFFFF"/>
                </a:solidFill>
                <a:ea typeface="+mj-ea"/>
                <a:cs typeface="+mj-cs"/>
              </a:rPr>
              <a:t>en</a:t>
            </a:r>
            <a:r>
              <a:rPr lang="en-US" sz="3200" i="1" dirty="0">
                <a:solidFill>
                  <a:srgbClr val="FFFFFF"/>
                </a:solidFill>
                <a:ea typeface="+mj-ea"/>
                <a:cs typeface="+mj-cs"/>
              </a:rPr>
              <a:t> </a:t>
            </a:r>
            <a:r>
              <a:rPr lang="en-US" sz="3200" i="1" dirty="0" err="1">
                <a:solidFill>
                  <a:srgbClr val="FFFFFF"/>
                </a:solidFill>
                <a:ea typeface="+mj-ea"/>
                <a:cs typeface="+mj-cs"/>
              </a:rPr>
              <a:t>deelopgaven</a:t>
            </a:r>
            <a:r>
              <a:rPr lang="en-US" sz="3200" i="1" dirty="0">
                <a:solidFill>
                  <a:srgbClr val="FFFFFF"/>
                </a:solidFill>
                <a:ea typeface="+mj-ea"/>
                <a:cs typeface="+mj-cs"/>
              </a:rPr>
              <a:t> met issues</a:t>
            </a:r>
            <a:endParaRPr lang="en-US" sz="3200" b="0" i="1" u="none" strike="noStrike" kern="1200" cap="none" spc="0" normalizeH="0" baseline="0" noProof="0" dirty="0" err="1">
              <a:ln>
                <a:noFill/>
              </a:ln>
              <a:solidFill>
                <a:srgbClr val="FFFFFF"/>
              </a:solidFill>
              <a:effectLst/>
              <a:uLnTx/>
              <a:uFillTx/>
              <a:ea typeface="Calibri"/>
              <a:cs typeface="Calibri"/>
            </a:endParaRPr>
          </a:p>
        </p:txBody>
      </p:sp>
      <p:pic>
        <p:nvPicPr>
          <p:cNvPr id="17" name="Afbeelding 16">
            <a:extLst>
              <a:ext uri="{FF2B5EF4-FFF2-40B4-BE49-F238E27FC236}">
                <a16:creationId xmlns:a16="http://schemas.microsoft.com/office/drawing/2014/main" id="{F1106EB6-2FF2-9C28-14B8-C72819180BBB}"/>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7" name="Ovaal 6">
            <a:extLst>
              <a:ext uri="{FF2B5EF4-FFF2-40B4-BE49-F238E27FC236}">
                <a16:creationId xmlns:a16="http://schemas.microsoft.com/office/drawing/2014/main" id="{C029A81D-89EE-6447-AA59-96211AA3642A}"/>
              </a:ext>
            </a:extLst>
          </p:cNvPr>
          <p:cNvSpPr/>
          <p:nvPr/>
        </p:nvSpPr>
        <p:spPr>
          <a:xfrm>
            <a:off x="7296728" y="3131127"/>
            <a:ext cx="1745673" cy="1077576"/>
          </a:xfrm>
          <a:prstGeom prst="ellipse">
            <a:avLst/>
          </a:prstGeom>
          <a:solidFill>
            <a:srgbClr val="0078C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Voorhof Aardgasvrij</a:t>
            </a:r>
          </a:p>
        </p:txBody>
      </p:sp>
      <p:sp>
        <p:nvSpPr>
          <p:cNvPr id="8" name="Ovaal 7">
            <a:extLst>
              <a:ext uri="{FF2B5EF4-FFF2-40B4-BE49-F238E27FC236}">
                <a16:creationId xmlns:a16="http://schemas.microsoft.com/office/drawing/2014/main" id="{4D1BA148-DA95-E2A2-4D4F-6D0B28749D85}"/>
              </a:ext>
            </a:extLst>
          </p:cNvPr>
          <p:cNvSpPr/>
          <p:nvPr/>
        </p:nvSpPr>
        <p:spPr>
          <a:xfrm>
            <a:off x="7363821" y="4514657"/>
            <a:ext cx="1745673"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 EGW</a:t>
            </a:r>
          </a:p>
        </p:txBody>
      </p:sp>
      <p:sp>
        <p:nvSpPr>
          <p:cNvPr id="9" name="Ovaal 8">
            <a:extLst>
              <a:ext uri="{FF2B5EF4-FFF2-40B4-BE49-F238E27FC236}">
                <a16:creationId xmlns:a16="http://schemas.microsoft.com/office/drawing/2014/main" id="{6F2B2799-92D0-5CCD-7B09-030B7F2F7FB0}"/>
              </a:ext>
            </a:extLst>
          </p:cNvPr>
          <p:cNvSpPr/>
          <p:nvPr/>
        </p:nvSpPr>
        <p:spPr>
          <a:xfrm>
            <a:off x="8673457" y="2224039"/>
            <a:ext cx="1860335"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MGW</a:t>
            </a:r>
          </a:p>
        </p:txBody>
      </p:sp>
      <p:sp>
        <p:nvSpPr>
          <p:cNvPr id="11" name="Ovaal 10">
            <a:extLst>
              <a:ext uri="{FF2B5EF4-FFF2-40B4-BE49-F238E27FC236}">
                <a16:creationId xmlns:a16="http://schemas.microsoft.com/office/drawing/2014/main" id="{D55343E8-02D1-736F-8030-25B0B356BBCB}"/>
              </a:ext>
            </a:extLst>
          </p:cNvPr>
          <p:cNvSpPr/>
          <p:nvPr/>
        </p:nvSpPr>
        <p:spPr>
          <a:xfrm>
            <a:off x="5863938" y="2053551"/>
            <a:ext cx="1745673"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Niet-woning</a:t>
            </a:r>
          </a:p>
        </p:txBody>
      </p:sp>
      <p:sp>
        <p:nvSpPr>
          <p:cNvPr id="13" name="Ovaal 12">
            <a:extLst>
              <a:ext uri="{FF2B5EF4-FFF2-40B4-BE49-F238E27FC236}">
                <a16:creationId xmlns:a16="http://schemas.microsoft.com/office/drawing/2014/main" id="{ECEE5F6C-B659-CD06-86AE-AC71B119E9D8}"/>
              </a:ext>
            </a:extLst>
          </p:cNvPr>
          <p:cNvSpPr/>
          <p:nvPr/>
        </p:nvSpPr>
        <p:spPr>
          <a:xfrm>
            <a:off x="5163127" y="1356736"/>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endParaRPr lang="nl-NL" sz="2800" dirty="0"/>
          </a:p>
        </p:txBody>
      </p:sp>
      <p:sp>
        <p:nvSpPr>
          <p:cNvPr id="18" name="Ovaal 17">
            <a:extLst>
              <a:ext uri="{FF2B5EF4-FFF2-40B4-BE49-F238E27FC236}">
                <a16:creationId xmlns:a16="http://schemas.microsoft.com/office/drawing/2014/main" id="{C8D26C40-9D12-96C3-3457-8B812F41CCAF}"/>
              </a:ext>
            </a:extLst>
          </p:cNvPr>
          <p:cNvSpPr/>
          <p:nvPr/>
        </p:nvSpPr>
        <p:spPr>
          <a:xfrm>
            <a:off x="6506786" y="1464183"/>
            <a:ext cx="1467788" cy="472026"/>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19" name="Ovaal 18">
            <a:extLst>
              <a:ext uri="{FF2B5EF4-FFF2-40B4-BE49-F238E27FC236}">
                <a16:creationId xmlns:a16="http://schemas.microsoft.com/office/drawing/2014/main" id="{B628EBA4-D84D-29F1-927F-0E1C64317E95}"/>
              </a:ext>
            </a:extLst>
          </p:cNvPr>
          <p:cNvSpPr/>
          <p:nvPr/>
        </p:nvSpPr>
        <p:spPr>
          <a:xfrm>
            <a:off x="6120374" y="4443388"/>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Issue</a:t>
            </a:r>
            <a:endParaRPr lang="en-US" dirty="0"/>
          </a:p>
        </p:txBody>
      </p:sp>
      <p:sp>
        <p:nvSpPr>
          <p:cNvPr id="20" name="Ovaal 19">
            <a:extLst>
              <a:ext uri="{FF2B5EF4-FFF2-40B4-BE49-F238E27FC236}">
                <a16:creationId xmlns:a16="http://schemas.microsoft.com/office/drawing/2014/main" id="{EFD036F9-3115-BD8D-2902-A061C9DAF4C3}"/>
              </a:ext>
            </a:extLst>
          </p:cNvPr>
          <p:cNvSpPr/>
          <p:nvPr/>
        </p:nvSpPr>
        <p:spPr>
          <a:xfrm>
            <a:off x="6281238" y="5282881"/>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1" name="Ovaal 20">
            <a:extLst>
              <a:ext uri="{FF2B5EF4-FFF2-40B4-BE49-F238E27FC236}">
                <a16:creationId xmlns:a16="http://schemas.microsoft.com/office/drawing/2014/main" id="{AE863CB8-B485-2ECA-05FD-27B496C476A8}"/>
              </a:ext>
            </a:extLst>
          </p:cNvPr>
          <p:cNvSpPr/>
          <p:nvPr/>
        </p:nvSpPr>
        <p:spPr>
          <a:xfrm>
            <a:off x="7667467" y="5640964"/>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5" name="Ovaal 24">
            <a:extLst>
              <a:ext uri="{FF2B5EF4-FFF2-40B4-BE49-F238E27FC236}">
                <a16:creationId xmlns:a16="http://schemas.microsoft.com/office/drawing/2014/main" id="{6309E388-05A1-0903-9799-88B5EC84BB7F}"/>
              </a:ext>
            </a:extLst>
          </p:cNvPr>
          <p:cNvSpPr/>
          <p:nvPr/>
        </p:nvSpPr>
        <p:spPr>
          <a:xfrm>
            <a:off x="10466595" y="3188985"/>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7" name="Ovaal 26">
            <a:extLst>
              <a:ext uri="{FF2B5EF4-FFF2-40B4-BE49-F238E27FC236}">
                <a16:creationId xmlns:a16="http://schemas.microsoft.com/office/drawing/2014/main" id="{6AE210AD-8E2E-9110-7BA4-BD859B81E4CE}"/>
              </a:ext>
            </a:extLst>
          </p:cNvPr>
          <p:cNvSpPr/>
          <p:nvPr/>
        </p:nvSpPr>
        <p:spPr>
          <a:xfrm>
            <a:off x="10680287" y="2341426"/>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8" name="Ovaal 27">
            <a:extLst>
              <a:ext uri="{FF2B5EF4-FFF2-40B4-BE49-F238E27FC236}">
                <a16:creationId xmlns:a16="http://schemas.microsoft.com/office/drawing/2014/main" id="{1ADA1054-A062-CF61-81AF-9FAF59874D1D}"/>
              </a:ext>
            </a:extLst>
          </p:cNvPr>
          <p:cNvSpPr/>
          <p:nvPr/>
        </p:nvSpPr>
        <p:spPr>
          <a:xfrm>
            <a:off x="9983483" y="1450358"/>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9" name="Ovaal 28">
            <a:extLst>
              <a:ext uri="{FF2B5EF4-FFF2-40B4-BE49-F238E27FC236}">
                <a16:creationId xmlns:a16="http://schemas.microsoft.com/office/drawing/2014/main" id="{AB6310C4-3FBD-8C53-D636-7069165BAACD}"/>
              </a:ext>
            </a:extLst>
          </p:cNvPr>
          <p:cNvSpPr/>
          <p:nvPr/>
        </p:nvSpPr>
        <p:spPr>
          <a:xfrm>
            <a:off x="8225495" y="1412273"/>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30" name="Ovaal 29">
            <a:extLst>
              <a:ext uri="{FF2B5EF4-FFF2-40B4-BE49-F238E27FC236}">
                <a16:creationId xmlns:a16="http://schemas.microsoft.com/office/drawing/2014/main" id="{B4F4D8FB-A16E-E2DC-A27D-46A3FAD01043}"/>
              </a:ext>
            </a:extLst>
          </p:cNvPr>
          <p:cNvSpPr/>
          <p:nvPr/>
        </p:nvSpPr>
        <p:spPr>
          <a:xfrm>
            <a:off x="4468089" y="2169536"/>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Tree>
    <p:extLst>
      <p:ext uri="{BB962C8B-B14F-4D97-AF65-F5344CB8AC3E}">
        <p14:creationId xmlns:p14="http://schemas.microsoft.com/office/powerpoint/2010/main" val="3180623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8C796B-4528-DDD1-95C7-EAF1385D77F1}"/>
            </a:ext>
          </a:extLst>
        </p:cNvPr>
        <p:cNvGrpSpPr/>
        <p:nvPr/>
      </p:nvGrpSpPr>
      <p:grpSpPr>
        <a:xfrm>
          <a:off x="0" y="0"/>
          <a:ext cx="0" cy="0"/>
          <a:chOff x="0" y="0"/>
          <a:chExt cx="0" cy="0"/>
        </a:xfrm>
      </p:grpSpPr>
      <p:sp>
        <p:nvSpPr>
          <p:cNvPr id="61" name="Flowchart: Document 60">
            <a:extLst>
              <a:ext uri="{FF2B5EF4-FFF2-40B4-BE49-F238E27FC236}">
                <a16:creationId xmlns:a16="http://schemas.microsoft.com/office/drawing/2014/main" id="{DB8473D5-945D-B69C-4740-0CCE5C0DC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0078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kstvak 55">
            <a:extLst>
              <a:ext uri="{FF2B5EF4-FFF2-40B4-BE49-F238E27FC236}">
                <a16:creationId xmlns:a16="http://schemas.microsoft.com/office/drawing/2014/main" id="{B3756384-D64E-254B-085C-EC3097D09982}"/>
              </a:ext>
            </a:extLst>
          </p:cNvPr>
          <p:cNvSpPr txBox="1"/>
          <p:nvPr/>
        </p:nvSpPr>
        <p:spPr>
          <a:xfrm>
            <a:off x="838200" y="171162"/>
            <a:ext cx="2840182" cy="2371148"/>
          </a:xfrm>
          <a:prstGeom prst="rect">
            <a:avLst/>
          </a:prstGeom>
        </p:spPr>
        <p:txBody>
          <a:bodyPr vert="horz" lIns="91440" tIns="45720" rIns="91440" bIns="45720" rtlCol="0" anchor="ctr">
            <a:normAutofit/>
          </a:bodyPr>
          <a:lstStyle/>
          <a:p>
            <a:pPr>
              <a:lnSpc>
                <a:spcPct val="90000"/>
              </a:lnSpc>
              <a:spcBef>
                <a:spcPct val="0"/>
              </a:spcBef>
              <a:spcAft>
                <a:spcPts val="600"/>
              </a:spcAft>
              <a:defRPr/>
            </a:pPr>
            <a:r>
              <a:rPr lang="en-US" sz="3200" i="1" dirty="0" err="1">
                <a:solidFill>
                  <a:srgbClr val="FFFFFF"/>
                </a:solidFill>
                <a:ea typeface="+mj-ea"/>
                <a:cs typeface="+mj-cs"/>
              </a:rPr>
              <a:t>Hoofd</a:t>
            </a:r>
            <a:r>
              <a:rPr lang="en-US" sz="3200" i="1" dirty="0">
                <a:solidFill>
                  <a:srgbClr val="FFFFFF"/>
                </a:solidFill>
                <a:ea typeface="+mj-ea"/>
                <a:cs typeface="+mj-cs"/>
              </a:rPr>
              <a:t>- </a:t>
            </a:r>
            <a:r>
              <a:rPr lang="en-US" sz="3200" i="1" dirty="0" err="1">
                <a:solidFill>
                  <a:srgbClr val="FFFFFF"/>
                </a:solidFill>
                <a:ea typeface="+mj-ea"/>
                <a:cs typeface="+mj-cs"/>
              </a:rPr>
              <a:t>en</a:t>
            </a:r>
            <a:r>
              <a:rPr lang="en-US" sz="3200" i="1" dirty="0">
                <a:solidFill>
                  <a:srgbClr val="FFFFFF"/>
                </a:solidFill>
                <a:ea typeface="+mj-ea"/>
                <a:cs typeface="+mj-cs"/>
              </a:rPr>
              <a:t> </a:t>
            </a:r>
            <a:r>
              <a:rPr lang="en-US" sz="3200" i="1" dirty="0" err="1">
                <a:solidFill>
                  <a:srgbClr val="FFFFFF"/>
                </a:solidFill>
                <a:ea typeface="+mj-ea"/>
                <a:cs typeface="+mj-cs"/>
              </a:rPr>
              <a:t>deelopgaven</a:t>
            </a:r>
            <a:r>
              <a:rPr lang="en-US" sz="3200" i="1" dirty="0">
                <a:solidFill>
                  <a:srgbClr val="FFFFFF"/>
                </a:solidFill>
                <a:ea typeface="+mj-ea"/>
                <a:cs typeface="+mj-cs"/>
              </a:rPr>
              <a:t> met issues </a:t>
            </a:r>
            <a:r>
              <a:rPr lang="en-US" sz="3200" i="1" dirty="0" err="1">
                <a:solidFill>
                  <a:srgbClr val="FFFFFF"/>
                </a:solidFill>
                <a:ea typeface="+mj-ea"/>
                <a:cs typeface="+mj-cs"/>
              </a:rPr>
              <a:t>en</a:t>
            </a:r>
            <a:r>
              <a:rPr lang="en-US" sz="3200" i="1" dirty="0">
                <a:solidFill>
                  <a:srgbClr val="FFFFFF"/>
                </a:solidFill>
                <a:ea typeface="+mj-ea"/>
                <a:cs typeface="+mj-cs"/>
              </a:rPr>
              <a:t> </a:t>
            </a:r>
            <a:r>
              <a:rPr lang="en-US" sz="3200" i="1" dirty="0" err="1">
                <a:solidFill>
                  <a:srgbClr val="FFFFFF"/>
                </a:solidFill>
                <a:ea typeface="+mj-ea"/>
                <a:cs typeface="+mj-cs"/>
              </a:rPr>
              <a:t>stakholders</a:t>
            </a:r>
            <a:endParaRPr lang="en-US" sz="3200" b="0" i="1" u="none" strike="noStrike" kern="1200" cap="none" spc="0" normalizeH="0" baseline="0" noProof="0" dirty="0" err="1">
              <a:ln>
                <a:noFill/>
              </a:ln>
              <a:solidFill>
                <a:srgbClr val="FFFFFF"/>
              </a:solidFill>
              <a:effectLst/>
              <a:uLnTx/>
              <a:uFillTx/>
              <a:ea typeface="Calibri"/>
              <a:cs typeface="Calibri"/>
            </a:endParaRPr>
          </a:p>
        </p:txBody>
      </p:sp>
      <p:pic>
        <p:nvPicPr>
          <p:cNvPr id="17" name="Afbeelding 16">
            <a:extLst>
              <a:ext uri="{FF2B5EF4-FFF2-40B4-BE49-F238E27FC236}">
                <a16:creationId xmlns:a16="http://schemas.microsoft.com/office/drawing/2014/main" id="{28DAF493-37E1-0E40-078D-5BBCC1DB3CA3}"/>
              </a:ext>
            </a:extLst>
          </p:cNvPr>
          <p:cNvPicPr>
            <a:picLocks noChangeAspect="1"/>
          </p:cNvPicPr>
          <p:nvPr/>
        </p:nvPicPr>
        <p:blipFill>
          <a:blip r:embed="rId3"/>
          <a:stretch>
            <a:fillRect/>
          </a:stretch>
        </p:blipFill>
        <p:spPr>
          <a:xfrm>
            <a:off x="10329334" y="5959366"/>
            <a:ext cx="1860335" cy="897466"/>
          </a:xfrm>
          <a:prstGeom prst="rect">
            <a:avLst/>
          </a:prstGeom>
        </p:spPr>
      </p:pic>
      <p:sp>
        <p:nvSpPr>
          <p:cNvPr id="7" name="Ovaal 6">
            <a:extLst>
              <a:ext uri="{FF2B5EF4-FFF2-40B4-BE49-F238E27FC236}">
                <a16:creationId xmlns:a16="http://schemas.microsoft.com/office/drawing/2014/main" id="{A206E998-7C73-F267-0526-EE646EDC8D84}"/>
              </a:ext>
            </a:extLst>
          </p:cNvPr>
          <p:cNvSpPr/>
          <p:nvPr/>
        </p:nvSpPr>
        <p:spPr>
          <a:xfrm>
            <a:off x="7296728" y="3131127"/>
            <a:ext cx="1745673" cy="1077576"/>
          </a:xfrm>
          <a:prstGeom prst="ellipse">
            <a:avLst/>
          </a:prstGeom>
          <a:solidFill>
            <a:srgbClr val="0078C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Voorhof Aardgasvrij</a:t>
            </a:r>
          </a:p>
        </p:txBody>
      </p:sp>
      <p:sp>
        <p:nvSpPr>
          <p:cNvPr id="8" name="Ovaal 7">
            <a:extLst>
              <a:ext uri="{FF2B5EF4-FFF2-40B4-BE49-F238E27FC236}">
                <a16:creationId xmlns:a16="http://schemas.microsoft.com/office/drawing/2014/main" id="{2C42BA74-6292-7459-1893-7AAEC20F08CF}"/>
              </a:ext>
            </a:extLst>
          </p:cNvPr>
          <p:cNvSpPr/>
          <p:nvPr/>
        </p:nvSpPr>
        <p:spPr>
          <a:xfrm>
            <a:off x="7363821" y="4514657"/>
            <a:ext cx="1745673"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 EGW</a:t>
            </a:r>
          </a:p>
        </p:txBody>
      </p:sp>
      <p:sp>
        <p:nvSpPr>
          <p:cNvPr id="9" name="Ovaal 8">
            <a:extLst>
              <a:ext uri="{FF2B5EF4-FFF2-40B4-BE49-F238E27FC236}">
                <a16:creationId xmlns:a16="http://schemas.microsoft.com/office/drawing/2014/main" id="{3B2571C0-A1FF-60F6-26C3-56960A758082}"/>
              </a:ext>
            </a:extLst>
          </p:cNvPr>
          <p:cNvSpPr/>
          <p:nvPr/>
        </p:nvSpPr>
        <p:spPr>
          <a:xfrm>
            <a:off x="8673457" y="2224039"/>
            <a:ext cx="1860335"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MGW</a:t>
            </a:r>
          </a:p>
        </p:txBody>
      </p:sp>
      <p:sp>
        <p:nvSpPr>
          <p:cNvPr id="11" name="Ovaal 10">
            <a:extLst>
              <a:ext uri="{FF2B5EF4-FFF2-40B4-BE49-F238E27FC236}">
                <a16:creationId xmlns:a16="http://schemas.microsoft.com/office/drawing/2014/main" id="{5618C4AE-3016-A23D-17A7-B372E47D32CE}"/>
              </a:ext>
            </a:extLst>
          </p:cNvPr>
          <p:cNvSpPr/>
          <p:nvPr/>
        </p:nvSpPr>
        <p:spPr>
          <a:xfrm>
            <a:off x="5863938" y="2053551"/>
            <a:ext cx="1745673" cy="1077576"/>
          </a:xfrm>
          <a:prstGeom prst="ellipse">
            <a:avLst/>
          </a:prstGeom>
          <a:solidFill>
            <a:srgbClr val="A3CBEE"/>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Niet-woning</a:t>
            </a:r>
          </a:p>
        </p:txBody>
      </p:sp>
      <p:sp>
        <p:nvSpPr>
          <p:cNvPr id="19" name="Ovaal 18">
            <a:extLst>
              <a:ext uri="{FF2B5EF4-FFF2-40B4-BE49-F238E27FC236}">
                <a16:creationId xmlns:a16="http://schemas.microsoft.com/office/drawing/2014/main" id="{C2C9E47C-CB76-2A69-F9C9-9081BD144C2F}"/>
              </a:ext>
            </a:extLst>
          </p:cNvPr>
          <p:cNvSpPr/>
          <p:nvPr/>
        </p:nvSpPr>
        <p:spPr>
          <a:xfrm>
            <a:off x="6120374" y="4443388"/>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nl-NL" dirty="0"/>
              <a:t>Issue</a:t>
            </a:r>
            <a:endParaRPr lang="en-US" dirty="0"/>
          </a:p>
        </p:txBody>
      </p:sp>
      <p:sp>
        <p:nvSpPr>
          <p:cNvPr id="20" name="Ovaal 19">
            <a:extLst>
              <a:ext uri="{FF2B5EF4-FFF2-40B4-BE49-F238E27FC236}">
                <a16:creationId xmlns:a16="http://schemas.microsoft.com/office/drawing/2014/main" id="{7B8BAD4B-CE21-DBD9-B4F6-E3CD5DDB3EBB}"/>
              </a:ext>
            </a:extLst>
          </p:cNvPr>
          <p:cNvSpPr/>
          <p:nvPr/>
        </p:nvSpPr>
        <p:spPr>
          <a:xfrm>
            <a:off x="6281238" y="5282881"/>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1" name="Ovaal 20">
            <a:extLst>
              <a:ext uri="{FF2B5EF4-FFF2-40B4-BE49-F238E27FC236}">
                <a16:creationId xmlns:a16="http://schemas.microsoft.com/office/drawing/2014/main" id="{F46C33B3-DF24-743A-7C7E-E0D9DF47AEBD}"/>
              </a:ext>
            </a:extLst>
          </p:cNvPr>
          <p:cNvSpPr/>
          <p:nvPr/>
        </p:nvSpPr>
        <p:spPr>
          <a:xfrm>
            <a:off x="7667467" y="5640964"/>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5" name="Ovaal 24">
            <a:extLst>
              <a:ext uri="{FF2B5EF4-FFF2-40B4-BE49-F238E27FC236}">
                <a16:creationId xmlns:a16="http://schemas.microsoft.com/office/drawing/2014/main" id="{040D031A-F5A2-6679-8D27-22C407F3AFE9}"/>
              </a:ext>
            </a:extLst>
          </p:cNvPr>
          <p:cNvSpPr/>
          <p:nvPr/>
        </p:nvSpPr>
        <p:spPr>
          <a:xfrm>
            <a:off x="10466595" y="3188985"/>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7" name="Ovaal 26">
            <a:extLst>
              <a:ext uri="{FF2B5EF4-FFF2-40B4-BE49-F238E27FC236}">
                <a16:creationId xmlns:a16="http://schemas.microsoft.com/office/drawing/2014/main" id="{E361BD06-75DB-E3F1-35AF-C78448171BCD}"/>
              </a:ext>
            </a:extLst>
          </p:cNvPr>
          <p:cNvSpPr/>
          <p:nvPr/>
        </p:nvSpPr>
        <p:spPr>
          <a:xfrm>
            <a:off x="10680287" y="2341426"/>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8" name="Ovaal 27">
            <a:extLst>
              <a:ext uri="{FF2B5EF4-FFF2-40B4-BE49-F238E27FC236}">
                <a16:creationId xmlns:a16="http://schemas.microsoft.com/office/drawing/2014/main" id="{761C6836-9C91-B4A3-D0BB-B717F2CE0C20}"/>
              </a:ext>
            </a:extLst>
          </p:cNvPr>
          <p:cNvSpPr/>
          <p:nvPr/>
        </p:nvSpPr>
        <p:spPr>
          <a:xfrm>
            <a:off x="9983483" y="1450358"/>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29" name="Ovaal 28">
            <a:extLst>
              <a:ext uri="{FF2B5EF4-FFF2-40B4-BE49-F238E27FC236}">
                <a16:creationId xmlns:a16="http://schemas.microsoft.com/office/drawing/2014/main" id="{7076BD90-E95C-E068-5A0D-3192FD3B5087}"/>
              </a:ext>
            </a:extLst>
          </p:cNvPr>
          <p:cNvSpPr/>
          <p:nvPr/>
        </p:nvSpPr>
        <p:spPr>
          <a:xfrm>
            <a:off x="8225495" y="1412273"/>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31" name="Ovaal 30">
            <a:extLst>
              <a:ext uri="{FF2B5EF4-FFF2-40B4-BE49-F238E27FC236}">
                <a16:creationId xmlns:a16="http://schemas.microsoft.com/office/drawing/2014/main" id="{CC8F8486-10E6-6FE1-9DF7-7B76F7EC07B4}"/>
              </a:ext>
            </a:extLst>
          </p:cNvPr>
          <p:cNvSpPr/>
          <p:nvPr/>
        </p:nvSpPr>
        <p:spPr>
          <a:xfrm>
            <a:off x="4743450" y="797171"/>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4" name="Ovaal 33">
            <a:extLst>
              <a:ext uri="{FF2B5EF4-FFF2-40B4-BE49-F238E27FC236}">
                <a16:creationId xmlns:a16="http://schemas.microsoft.com/office/drawing/2014/main" id="{39665D4B-496A-46AD-001A-A7AE6AFBB01A}"/>
              </a:ext>
            </a:extLst>
          </p:cNvPr>
          <p:cNvSpPr/>
          <p:nvPr/>
        </p:nvSpPr>
        <p:spPr>
          <a:xfrm>
            <a:off x="5549036" y="791105"/>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5" name="Ovaal 34">
            <a:extLst>
              <a:ext uri="{FF2B5EF4-FFF2-40B4-BE49-F238E27FC236}">
                <a16:creationId xmlns:a16="http://schemas.microsoft.com/office/drawing/2014/main" id="{482D82A8-03D3-E56F-7D20-2BDBC9DDDDFC}"/>
              </a:ext>
            </a:extLst>
          </p:cNvPr>
          <p:cNvSpPr/>
          <p:nvPr/>
        </p:nvSpPr>
        <p:spPr>
          <a:xfrm>
            <a:off x="4296446" y="1176245"/>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7" name="Ovaal 36">
            <a:extLst>
              <a:ext uri="{FF2B5EF4-FFF2-40B4-BE49-F238E27FC236}">
                <a16:creationId xmlns:a16="http://schemas.microsoft.com/office/drawing/2014/main" id="{A9B98266-B0AF-4DFE-F6FC-76397EC5318B}"/>
              </a:ext>
            </a:extLst>
          </p:cNvPr>
          <p:cNvSpPr/>
          <p:nvPr/>
        </p:nvSpPr>
        <p:spPr>
          <a:xfrm>
            <a:off x="7509291" y="6162966"/>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8" name="Ovaal 37">
            <a:extLst>
              <a:ext uri="{FF2B5EF4-FFF2-40B4-BE49-F238E27FC236}">
                <a16:creationId xmlns:a16="http://schemas.microsoft.com/office/drawing/2014/main" id="{6C394171-F1A5-6843-16FA-9503226BBD8C}"/>
              </a:ext>
            </a:extLst>
          </p:cNvPr>
          <p:cNvSpPr/>
          <p:nvPr/>
        </p:nvSpPr>
        <p:spPr>
          <a:xfrm>
            <a:off x="6700916" y="5791588"/>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9" name="Ovaal 38">
            <a:extLst>
              <a:ext uri="{FF2B5EF4-FFF2-40B4-BE49-F238E27FC236}">
                <a16:creationId xmlns:a16="http://schemas.microsoft.com/office/drawing/2014/main" id="{EF8E37A2-1D56-A313-CB04-29F0567FF874}"/>
              </a:ext>
            </a:extLst>
          </p:cNvPr>
          <p:cNvSpPr/>
          <p:nvPr/>
        </p:nvSpPr>
        <p:spPr>
          <a:xfrm>
            <a:off x="5882822" y="5668732"/>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0" name="Ovaal 39">
            <a:extLst>
              <a:ext uri="{FF2B5EF4-FFF2-40B4-BE49-F238E27FC236}">
                <a16:creationId xmlns:a16="http://schemas.microsoft.com/office/drawing/2014/main" id="{495773A5-B43A-5063-84A0-DC56073A9D2A}"/>
              </a:ext>
            </a:extLst>
          </p:cNvPr>
          <p:cNvSpPr/>
          <p:nvPr/>
        </p:nvSpPr>
        <p:spPr>
          <a:xfrm>
            <a:off x="5521928" y="5225946"/>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1" name="Ovaal 40">
            <a:extLst>
              <a:ext uri="{FF2B5EF4-FFF2-40B4-BE49-F238E27FC236}">
                <a16:creationId xmlns:a16="http://schemas.microsoft.com/office/drawing/2014/main" id="{149483A8-7CD2-F845-F8A8-E9D731505264}"/>
              </a:ext>
            </a:extLst>
          </p:cNvPr>
          <p:cNvSpPr/>
          <p:nvPr/>
        </p:nvSpPr>
        <p:spPr>
          <a:xfrm>
            <a:off x="5560421" y="4119308"/>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2" name="Ovaal 41">
            <a:extLst>
              <a:ext uri="{FF2B5EF4-FFF2-40B4-BE49-F238E27FC236}">
                <a16:creationId xmlns:a16="http://schemas.microsoft.com/office/drawing/2014/main" id="{8646D287-2019-6E64-2A49-5D8C350173AF}"/>
              </a:ext>
            </a:extLst>
          </p:cNvPr>
          <p:cNvSpPr/>
          <p:nvPr/>
        </p:nvSpPr>
        <p:spPr>
          <a:xfrm>
            <a:off x="6376395" y="4045912"/>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3" name="Ovaal 42">
            <a:extLst>
              <a:ext uri="{FF2B5EF4-FFF2-40B4-BE49-F238E27FC236}">
                <a16:creationId xmlns:a16="http://schemas.microsoft.com/office/drawing/2014/main" id="{EB6103DF-C948-8F46-E7BD-28B16E0350D9}"/>
              </a:ext>
            </a:extLst>
          </p:cNvPr>
          <p:cNvSpPr/>
          <p:nvPr/>
        </p:nvSpPr>
        <p:spPr>
          <a:xfrm>
            <a:off x="10246525" y="967362"/>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4" name="Ovaal 43">
            <a:extLst>
              <a:ext uri="{FF2B5EF4-FFF2-40B4-BE49-F238E27FC236}">
                <a16:creationId xmlns:a16="http://schemas.microsoft.com/office/drawing/2014/main" id="{D3040DCB-3FDF-93EC-9932-BD7BE20C3DC2}"/>
              </a:ext>
            </a:extLst>
          </p:cNvPr>
          <p:cNvSpPr/>
          <p:nvPr/>
        </p:nvSpPr>
        <p:spPr>
          <a:xfrm>
            <a:off x="8451786" y="1074917"/>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5" name="Ovaal 44">
            <a:extLst>
              <a:ext uri="{FF2B5EF4-FFF2-40B4-BE49-F238E27FC236}">
                <a16:creationId xmlns:a16="http://schemas.microsoft.com/office/drawing/2014/main" id="{D5E1E0E2-A061-7868-4FF7-051522BD7D23}"/>
              </a:ext>
            </a:extLst>
          </p:cNvPr>
          <p:cNvSpPr/>
          <p:nvPr/>
        </p:nvSpPr>
        <p:spPr>
          <a:xfrm>
            <a:off x="6736288" y="1208161"/>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7" name="Ovaal 46">
            <a:extLst>
              <a:ext uri="{FF2B5EF4-FFF2-40B4-BE49-F238E27FC236}">
                <a16:creationId xmlns:a16="http://schemas.microsoft.com/office/drawing/2014/main" id="{977B4F42-B9A8-614C-5ECD-E706ED3B9D4C}"/>
              </a:ext>
            </a:extLst>
          </p:cNvPr>
          <p:cNvSpPr/>
          <p:nvPr/>
        </p:nvSpPr>
        <p:spPr>
          <a:xfrm>
            <a:off x="4044663" y="2589721"/>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9" name="Ovaal 48">
            <a:extLst>
              <a:ext uri="{FF2B5EF4-FFF2-40B4-BE49-F238E27FC236}">
                <a16:creationId xmlns:a16="http://schemas.microsoft.com/office/drawing/2014/main" id="{C0D9976A-9E4A-FC3F-0E84-0714868A3083}"/>
              </a:ext>
            </a:extLst>
          </p:cNvPr>
          <p:cNvSpPr/>
          <p:nvPr/>
        </p:nvSpPr>
        <p:spPr>
          <a:xfrm>
            <a:off x="4873338" y="2837637"/>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50" name="Ovaal 49">
            <a:extLst>
              <a:ext uri="{FF2B5EF4-FFF2-40B4-BE49-F238E27FC236}">
                <a16:creationId xmlns:a16="http://schemas.microsoft.com/office/drawing/2014/main" id="{E3CF4412-5F8F-0C16-28B2-6EDE1EFF40DB}"/>
              </a:ext>
            </a:extLst>
          </p:cNvPr>
          <p:cNvSpPr/>
          <p:nvPr/>
        </p:nvSpPr>
        <p:spPr>
          <a:xfrm>
            <a:off x="4048414" y="1920738"/>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2" name="Ovaal 42">
            <a:extLst>
              <a:ext uri="{FF2B5EF4-FFF2-40B4-BE49-F238E27FC236}">
                <a16:creationId xmlns:a16="http://schemas.microsoft.com/office/drawing/2014/main" id="{6BBD298C-8842-CAF1-0A51-8A6F72B03036}"/>
              </a:ext>
            </a:extLst>
          </p:cNvPr>
          <p:cNvSpPr/>
          <p:nvPr/>
        </p:nvSpPr>
        <p:spPr>
          <a:xfrm>
            <a:off x="11093192" y="1157862"/>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3" name="Ovaal 42">
            <a:extLst>
              <a:ext uri="{FF2B5EF4-FFF2-40B4-BE49-F238E27FC236}">
                <a16:creationId xmlns:a16="http://schemas.microsoft.com/office/drawing/2014/main" id="{2D52A029-8513-E417-D4E3-949D40CEDFE5}"/>
              </a:ext>
            </a:extLst>
          </p:cNvPr>
          <p:cNvSpPr/>
          <p:nvPr/>
        </p:nvSpPr>
        <p:spPr>
          <a:xfrm>
            <a:off x="11262525" y="1679973"/>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 name="Ovaal 42">
            <a:extLst>
              <a:ext uri="{FF2B5EF4-FFF2-40B4-BE49-F238E27FC236}">
                <a16:creationId xmlns:a16="http://schemas.microsoft.com/office/drawing/2014/main" id="{D23F9FEF-BF2F-9C39-2992-40EAC2A8FE82}"/>
              </a:ext>
            </a:extLst>
          </p:cNvPr>
          <p:cNvSpPr/>
          <p:nvPr/>
        </p:nvSpPr>
        <p:spPr>
          <a:xfrm>
            <a:off x="11523581" y="2025695"/>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5" name="Ovaal 42">
            <a:extLst>
              <a:ext uri="{FF2B5EF4-FFF2-40B4-BE49-F238E27FC236}">
                <a16:creationId xmlns:a16="http://schemas.microsoft.com/office/drawing/2014/main" id="{94B48355-4784-8CC8-E1ED-FB890F5E69A3}"/>
              </a:ext>
            </a:extLst>
          </p:cNvPr>
          <p:cNvSpPr/>
          <p:nvPr/>
        </p:nvSpPr>
        <p:spPr>
          <a:xfrm>
            <a:off x="11050858" y="3740195"/>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6" name="Ovaal 42">
            <a:extLst>
              <a:ext uri="{FF2B5EF4-FFF2-40B4-BE49-F238E27FC236}">
                <a16:creationId xmlns:a16="http://schemas.microsoft.com/office/drawing/2014/main" id="{4A75E550-C1FE-3C18-EE67-20F7FF1C4CA7}"/>
              </a:ext>
            </a:extLst>
          </p:cNvPr>
          <p:cNvSpPr/>
          <p:nvPr/>
        </p:nvSpPr>
        <p:spPr>
          <a:xfrm>
            <a:off x="10204191" y="3796639"/>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14" name="Ovaal 42">
            <a:extLst>
              <a:ext uri="{FF2B5EF4-FFF2-40B4-BE49-F238E27FC236}">
                <a16:creationId xmlns:a16="http://schemas.microsoft.com/office/drawing/2014/main" id="{E33E549B-801B-DC32-83EB-B8C72AF8ADD5}"/>
              </a:ext>
            </a:extLst>
          </p:cNvPr>
          <p:cNvSpPr/>
          <p:nvPr/>
        </p:nvSpPr>
        <p:spPr>
          <a:xfrm>
            <a:off x="11481247" y="2766528"/>
            <a:ext cx="666750" cy="285750"/>
          </a:xfrm>
          <a:prstGeom prst="ellipse">
            <a:avLst/>
          </a:prstGeom>
          <a:solidFill>
            <a:srgbClr val="FF33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nl-NL" dirty="0"/>
              <a:t>SH</a:t>
            </a:r>
          </a:p>
        </p:txBody>
      </p:sp>
      <p:sp>
        <p:nvSpPr>
          <p:cNvPr id="48" name="Ovaal 47">
            <a:extLst>
              <a:ext uri="{FF2B5EF4-FFF2-40B4-BE49-F238E27FC236}">
                <a16:creationId xmlns:a16="http://schemas.microsoft.com/office/drawing/2014/main" id="{D6CFE168-3C3C-C761-057F-3DDEBF739120}"/>
              </a:ext>
            </a:extLst>
          </p:cNvPr>
          <p:cNvSpPr/>
          <p:nvPr/>
        </p:nvSpPr>
        <p:spPr>
          <a:xfrm>
            <a:off x="6253145" y="1578808"/>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51" name="Ovaal 50">
            <a:extLst>
              <a:ext uri="{FF2B5EF4-FFF2-40B4-BE49-F238E27FC236}">
                <a16:creationId xmlns:a16="http://schemas.microsoft.com/office/drawing/2014/main" id="{9AF76423-32E3-00A2-3C31-94E580ADD05F}"/>
              </a:ext>
            </a:extLst>
          </p:cNvPr>
          <p:cNvSpPr/>
          <p:nvPr/>
        </p:nvSpPr>
        <p:spPr>
          <a:xfrm>
            <a:off x="4993620" y="1138766"/>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
        <p:nvSpPr>
          <p:cNvPr id="52" name="Ovaal 51">
            <a:extLst>
              <a:ext uri="{FF2B5EF4-FFF2-40B4-BE49-F238E27FC236}">
                <a16:creationId xmlns:a16="http://schemas.microsoft.com/office/drawing/2014/main" id="{661D9062-627F-A0AC-E6EF-D56752CC89C6}"/>
              </a:ext>
            </a:extLst>
          </p:cNvPr>
          <p:cNvSpPr/>
          <p:nvPr/>
        </p:nvSpPr>
        <p:spPr>
          <a:xfrm>
            <a:off x="4578235" y="2166918"/>
            <a:ext cx="1256146" cy="422803"/>
          </a:xfrm>
          <a:prstGeom prst="ellipse">
            <a:avLst/>
          </a:prstGeom>
          <a:solidFill>
            <a:srgbClr val="FFBF1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Issue</a:t>
            </a:r>
          </a:p>
        </p:txBody>
      </p:sp>
    </p:spTree>
    <p:extLst>
      <p:ext uri="{BB962C8B-B14F-4D97-AF65-F5344CB8AC3E}">
        <p14:creationId xmlns:p14="http://schemas.microsoft.com/office/powerpoint/2010/main" val="4209299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8C8"/>
        </a:solidFill>
        <a:effectLst/>
      </p:bgPr>
    </p:bg>
    <p:spTree>
      <p:nvGrpSpPr>
        <p:cNvPr id="1" name="">
          <a:extLst>
            <a:ext uri="{FF2B5EF4-FFF2-40B4-BE49-F238E27FC236}">
              <a16:creationId xmlns:a16="http://schemas.microsoft.com/office/drawing/2014/main" id="{0C8ACA27-ED19-4E48-14F3-CBFCD27726EF}"/>
            </a:ext>
          </a:extLst>
        </p:cNvPr>
        <p:cNvGrpSpPr/>
        <p:nvPr/>
      </p:nvGrpSpPr>
      <p:grpSpPr>
        <a:xfrm>
          <a:off x="0" y="0"/>
          <a:ext cx="0" cy="0"/>
          <a:chOff x="0" y="0"/>
          <a:chExt cx="0" cy="0"/>
        </a:xfrm>
      </p:grpSpPr>
      <p:sp>
        <p:nvSpPr>
          <p:cNvPr id="56" name="Tekstvak 55">
            <a:extLst>
              <a:ext uri="{FF2B5EF4-FFF2-40B4-BE49-F238E27FC236}">
                <a16:creationId xmlns:a16="http://schemas.microsoft.com/office/drawing/2014/main" id="{34A9FD95-EA3E-36D3-E6D0-45800260A5FC}"/>
              </a:ext>
            </a:extLst>
          </p:cNvPr>
          <p:cNvSpPr txBox="1"/>
          <p:nvPr/>
        </p:nvSpPr>
        <p:spPr>
          <a:xfrm>
            <a:off x="934937" y="756954"/>
            <a:ext cx="10274061" cy="923330"/>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lang="nl-NL" sz="5400" i="1" dirty="0">
                <a:solidFill>
                  <a:prstClr val="white"/>
                </a:solidFill>
                <a:latin typeface="Calibri" panose="020F0502020204030204"/>
              </a:rPr>
              <a:t>Issues plakken</a:t>
            </a:r>
            <a:endParaRPr kumimoji="0" lang="nl-NL" sz="54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Afbeelding 16">
            <a:extLst>
              <a:ext uri="{FF2B5EF4-FFF2-40B4-BE49-F238E27FC236}">
                <a16:creationId xmlns:a16="http://schemas.microsoft.com/office/drawing/2014/main" id="{76A76E2C-166D-36A5-6E9E-4D3E10408662}"/>
              </a:ext>
            </a:extLst>
          </p:cNvPr>
          <p:cNvPicPr>
            <a:picLocks noChangeAspect="1"/>
          </p:cNvPicPr>
          <p:nvPr/>
        </p:nvPicPr>
        <p:blipFill>
          <a:blip r:embed="rId2"/>
          <a:stretch>
            <a:fillRect/>
          </a:stretch>
        </p:blipFill>
        <p:spPr>
          <a:xfrm>
            <a:off x="10329334" y="5959366"/>
            <a:ext cx="1860335" cy="897466"/>
          </a:xfrm>
          <a:prstGeom prst="rect">
            <a:avLst/>
          </a:prstGeom>
        </p:spPr>
      </p:pic>
      <p:sp>
        <p:nvSpPr>
          <p:cNvPr id="4" name="Tekstvak 3">
            <a:extLst>
              <a:ext uri="{FF2B5EF4-FFF2-40B4-BE49-F238E27FC236}">
                <a16:creationId xmlns:a16="http://schemas.microsoft.com/office/drawing/2014/main" id="{D42CB377-51BB-B95B-C267-B9329466A13F}"/>
              </a:ext>
            </a:extLst>
          </p:cNvPr>
          <p:cNvSpPr txBox="1"/>
          <p:nvPr/>
        </p:nvSpPr>
        <p:spPr>
          <a:xfrm>
            <a:off x="1304366" y="2091018"/>
            <a:ext cx="10018058" cy="4031873"/>
          </a:xfrm>
          <a:prstGeom prst="rect">
            <a:avLst/>
          </a:prstGeom>
          <a:noFill/>
        </p:spPr>
        <p:txBody>
          <a:bodyPr wrap="square" rtlCol="0">
            <a:spAutoFit/>
          </a:bodyPr>
          <a:lstStyle/>
          <a:p>
            <a:pPr marL="285750" indent="-285750">
              <a:buFont typeface="Arial" panose="020B0604020202020204" pitchFamily="34" charset="0"/>
              <a:buChar char="•"/>
            </a:pPr>
            <a:r>
              <a:rPr lang="nl-NL" sz="3200" dirty="0">
                <a:solidFill>
                  <a:schemeClr val="bg1"/>
                </a:solidFill>
              </a:rPr>
              <a:t>Individueel </a:t>
            </a:r>
          </a:p>
          <a:p>
            <a:pPr marL="742950" lvl="1" indent="-285750">
              <a:buFont typeface="Arial" panose="020B0604020202020204" pitchFamily="34" charset="0"/>
              <a:buChar char="•"/>
            </a:pPr>
            <a:r>
              <a:rPr lang="nl-NL" sz="3200" dirty="0">
                <a:solidFill>
                  <a:schemeClr val="bg1"/>
                </a:solidFill>
              </a:rPr>
              <a:t>5 minuten: bedenk zo veel mogelijk issues!</a:t>
            </a:r>
          </a:p>
          <a:p>
            <a:pPr marL="742950" lvl="1" indent="-285750">
              <a:buFont typeface="Arial" panose="020B0604020202020204" pitchFamily="34" charset="0"/>
              <a:buChar char="•"/>
            </a:pPr>
            <a:r>
              <a:rPr lang="nl-NL" sz="3200" dirty="0">
                <a:solidFill>
                  <a:schemeClr val="bg1"/>
                </a:solidFill>
              </a:rPr>
              <a:t>Kies je beste 3 a 4</a:t>
            </a:r>
          </a:p>
          <a:p>
            <a:pPr marL="742950" lvl="1" indent="-285750">
              <a:buFont typeface="Arial" panose="020B0604020202020204" pitchFamily="34" charset="0"/>
              <a:buChar char="•"/>
            </a:pPr>
            <a:r>
              <a:rPr lang="nl-NL" sz="3200" dirty="0">
                <a:solidFill>
                  <a:schemeClr val="bg1"/>
                </a:solidFill>
              </a:rPr>
              <a:t>Parkeer de rest</a:t>
            </a:r>
          </a:p>
          <a:p>
            <a:pPr marL="285750" indent="-285750">
              <a:buFont typeface="Arial" panose="020B0604020202020204" pitchFamily="34" charset="0"/>
              <a:buChar char="•"/>
            </a:pPr>
            <a:r>
              <a:rPr lang="nl-NL" sz="3200" dirty="0">
                <a:solidFill>
                  <a:schemeClr val="bg1"/>
                </a:solidFill>
              </a:rPr>
              <a:t>Gezamenlijk</a:t>
            </a:r>
          </a:p>
          <a:p>
            <a:pPr marL="742950" lvl="1" indent="-285750">
              <a:buFont typeface="Arial" panose="020B0604020202020204" pitchFamily="34" charset="0"/>
              <a:buChar char="•"/>
            </a:pPr>
            <a:r>
              <a:rPr lang="nl-NL" sz="3200" dirty="0">
                <a:solidFill>
                  <a:schemeClr val="bg1"/>
                </a:solidFill>
              </a:rPr>
              <a:t>10 minuten plakken en deel je gedachten bij je Issue</a:t>
            </a:r>
          </a:p>
          <a:p>
            <a:pPr marL="742950" lvl="1" indent="-285750">
              <a:buFont typeface="Arial" panose="020B0604020202020204" pitchFamily="34" charset="0"/>
              <a:buChar char="•"/>
            </a:pPr>
            <a:r>
              <a:rPr lang="nl-NL" sz="3200" dirty="0">
                <a:solidFill>
                  <a:schemeClr val="bg1"/>
                </a:solidFill>
              </a:rPr>
              <a:t>Groeperen waar mogelijk!</a:t>
            </a:r>
          </a:p>
          <a:p>
            <a:pPr marL="285750" indent="-285750">
              <a:buFont typeface="Arial" panose="020B0604020202020204" pitchFamily="34" charset="0"/>
              <a:buChar char="•"/>
            </a:pPr>
            <a:r>
              <a:rPr lang="nl-NL" sz="3200" dirty="0">
                <a:solidFill>
                  <a:schemeClr val="bg1"/>
                </a:solidFill>
              </a:rPr>
              <a:t>Rouleren naar het volgende bord</a:t>
            </a:r>
          </a:p>
        </p:txBody>
      </p:sp>
    </p:spTree>
    <p:extLst>
      <p:ext uri="{BB962C8B-B14F-4D97-AF65-F5344CB8AC3E}">
        <p14:creationId xmlns:p14="http://schemas.microsoft.com/office/powerpoint/2010/main" val="106686588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FE6652AB63B2241A33ADA83998E4A0E" ma:contentTypeVersion="14" ma:contentTypeDescription="Een nieuw document maken." ma:contentTypeScope="" ma:versionID="ca8fb7ce1e224d90b05087df1d903653">
  <xsd:schema xmlns:xsd="http://www.w3.org/2001/XMLSchema" xmlns:xs="http://www.w3.org/2001/XMLSchema" xmlns:p="http://schemas.microsoft.com/office/2006/metadata/properties" xmlns:ns2="50e4f778-c05f-45ef-bb3f-f361295427cf" xmlns:ns3="d668296c-8de2-47eb-9a7a-6dfdde902fd8" targetNamespace="http://schemas.microsoft.com/office/2006/metadata/properties" ma:root="true" ma:fieldsID="e366e63e03858547891e6bb3eac1fac1" ns2:_="" ns3:_="">
    <xsd:import namespace="50e4f778-c05f-45ef-bb3f-f361295427cf"/>
    <xsd:import namespace="d668296c-8de2-47eb-9a7a-6dfdde902fd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2:MediaServiceGenerationTime" minOccurs="0"/>
                <xsd:element ref="ns2:MediaServiceEventHashCode" minOccurs="0"/>
                <xsd:element ref="ns2:MediaServiceOCR"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e4f778-c05f-45ef-bb3f-f361295427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Afbeeldingtags" ma:readOnly="false" ma:fieldId="{5cf76f15-5ced-4ddc-b409-7134ff3c332f}" ma:taxonomyMulti="true" ma:sspId="a9af3217-ea80-4b95-a773-10da8bc7f672"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68296c-8de2-47eb-9a7a-6dfdde902fd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0e4f778-c05f-45ef-bb3f-f361295427c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C0D4C4-307F-4B40-B595-987D6B0D6D26}">
  <ds:schemaRefs>
    <ds:schemaRef ds:uri="http://schemas.microsoft.com/sharepoint/v3/contenttype/forms"/>
  </ds:schemaRefs>
</ds:datastoreItem>
</file>

<file path=customXml/itemProps2.xml><?xml version="1.0" encoding="utf-8"?>
<ds:datastoreItem xmlns:ds="http://schemas.openxmlformats.org/officeDocument/2006/customXml" ds:itemID="{986B341C-8396-4D46-9951-5DD5EAFCAF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e4f778-c05f-45ef-bb3f-f361295427cf"/>
    <ds:schemaRef ds:uri="d668296c-8de2-47eb-9a7a-6dfdde902f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1BADE1-E9EE-4AD8-B235-53C2CACDAF54}">
  <ds:schemaRefs>
    <ds:schemaRef ds:uri="http://purl.org/dc/dcmitype/"/>
    <ds:schemaRef ds:uri="50e4f778-c05f-45ef-bb3f-f361295427cf"/>
    <ds:schemaRef ds:uri="http://schemas.openxmlformats.org/package/2006/metadata/core-properties"/>
    <ds:schemaRef ds:uri="http://schemas.microsoft.com/office/2006/metadata/properties"/>
    <ds:schemaRef ds:uri="http://schemas.microsoft.com/office/2006/documentManagement/types"/>
    <ds:schemaRef ds:uri="http://purl.org/dc/terms/"/>
    <ds:schemaRef ds:uri="http://purl.org/dc/elements/1.1/"/>
    <ds:schemaRef ds:uri="http://schemas.microsoft.com/office/infopath/2007/PartnerControls"/>
    <ds:schemaRef ds:uri="d668296c-8de2-47eb-9a7a-6dfdde902fd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21072</TotalTime>
  <Words>429</Words>
  <Application>Microsoft Office PowerPoint</Application>
  <PresentationFormat>Breedbeeld</PresentationFormat>
  <Paragraphs>127</Paragraphs>
  <Slides>14</Slides>
  <Notes>6</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14</vt:i4>
      </vt:variant>
    </vt:vector>
  </HeadingPairs>
  <TitlesOfParts>
    <vt:vector size="18" baseType="lpstr">
      <vt:lpstr>Arial</vt:lpstr>
      <vt:lpstr>Calibri</vt:lpstr>
      <vt:lpstr>Calibri Light</vt:lpstr>
      <vt:lpstr>Kantoorthema</vt:lpstr>
      <vt:lpstr>Issue-Stakeholder inventarisatie  WUP 2: Voorhof Zuidwest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van Aanpak  Uitvoeringsplannen  Maart 2021</dc:title>
  <dc:creator>Vivienne van Rees Vellinga</dc:creator>
  <cp:lastModifiedBy>Robert de Heij</cp:lastModifiedBy>
  <cp:revision>521</cp:revision>
  <dcterms:created xsi:type="dcterms:W3CDTF">2021-03-09T15:55:49Z</dcterms:created>
  <dcterms:modified xsi:type="dcterms:W3CDTF">2025-10-09T21:55:41Z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0x010100EFE6652AB63B2241A33ADA83998E4A0E</vt:lpwstr>
  </property>
  <property fmtid="{D5CDD505-2E9C-101B-9397-08002B2CF9AE}" pid="3" name="MediaServiceImageTags">
    <vt:lpwstr/>
  </property>
</Properties>
</file>